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lacial Indifference Bold" panose="020B0604020202020204" charset="0"/>
      <p:regular r:id="rId34"/>
    </p:embeddedFont>
    <p:embeddedFont>
      <p:font typeface="Times New Roman" panose="02020603050405020304" pitchFamily="18" charset="0"/>
      <p:regular r:id="rId35"/>
    </p:embeddedFont>
    <p:embeddedFont>
      <p:font typeface="Times New Roman Bold" panose="02020803070505020304" pitchFamily="18" charset="0"/>
      <p:regular r:id="rId36"/>
      <p:bold r:id="rId37"/>
    </p:embeddedFont>
    <p:embeddedFont>
      <p:font typeface="Times New Roman Bold Italics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3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jpeg"/><Relationship Id="rId7" Type="http://schemas.openxmlformats.org/officeDocument/2006/relationships/image" Target="../media/image3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7.jpe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9363" y="2128641"/>
            <a:ext cx="16916689" cy="453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SAEISS ADDC 2025 </a:t>
            </a:r>
          </a:p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TECHANICAL PRESENTATION</a:t>
            </a:r>
          </a:p>
          <a:p>
            <a:pPr algn="l">
              <a:lnSpc>
                <a:spcPts val="12621"/>
              </a:lnSpc>
            </a:pPr>
            <a:endParaRPr lang="en-US" sz="8000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18066" y="5822452"/>
            <a:ext cx="12912871" cy="252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PHOENIX AERO</a:t>
            </a:r>
          </a:p>
          <a:p>
            <a:pPr algn="ctr">
              <a:lnSpc>
                <a:spcPts val="9659"/>
              </a:lnSpc>
            </a:pPr>
            <a:r>
              <a:rPr lang="en-US" sz="6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ID:ADDC2025031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22609" y="459579"/>
            <a:ext cx="17486490" cy="2236669"/>
            <a:chOff x="0" y="0"/>
            <a:chExt cx="23315320" cy="2982225"/>
          </a:xfrm>
        </p:grpSpPr>
        <p:sp>
          <p:nvSpPr>
            <p:cNvPr id="7" name="Freeform 7"/>
            <p:cNvSpPr/>
            <p:nvPr/>
          </p:nvSpPr>
          <p:spPr>
            <a:xfrm>
              <a:off x="17105020" y="296780"/>
              <a:ext cx="6210300" cy="1809750"/>
            </a:xfrm>
            <a:custGeom>
              <a:avLst/>
              <a:gdLst/>
              <a:ahLst/>
              <a:cxnLst/>
              <a:rect l="l" t="t" r="r" b="b"/>
              <a:pathLst>
                <a:path w="6210300" h="1809750">
                  <a:moveTo>
                    <a:pt x="0" y="0"/>
                  </a:moveTo>
                  <a:lnTo>
                    <a:pt x="6210300" y="0"/>
                  </a:lnTo>
                  <a:lnTo>
                    <a:pt x="6210300" y="1809750"/>
                  </a:lnTo>
                  <a:lnTo>
                    <a:pt x="0" y="1809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96272" y="58491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2"/>
                </a:lnTo>
                <a:lnTo>
                  <a:pt x="0" y="135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05200" y="691233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350" y="2143776"/>
            <a:ext cx="6632726" cy="115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Battery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327" y="3143835"/>
            <a:ext cx="10255520" cy="427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Longer flight time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overheating during high discharge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energy density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Lesser internal resistance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Consistent power supply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endParaRPr lang="en-US" sz="3999" spc="-83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378018" y="5700352"/>
            <a:ext cx="6309719" cy="3063679"/>
          </a:xfrm>
          <a:custGeom>
            <a:avLst/>
            <a:gdLst/>
            <a:ahLst/>
            <a:cxnLst/>
            <a:rect l="l" t="t" r="r" b="b"/>
            <a:pathLst>
              <a:path w="6309719" h="3063679">
                <a:moveTo>
                  <a:pt x="0" y="0"/>
                </a:moveTo>
                <a:lnTo>
                  <a:pt x="6309719" y="0"/>
                </a:lnTo>
                <a:lnTo>
                  <a:pt x="6309719" y="3063679"/>
                </a:lnTo>
                <a:lnTo>
                  <a:pt x="0" y="3063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86567" y="8232861"/>
            <a:ext cx="5133101" cy="124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i="1" dirty="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3300 </a:t>
            </a:r>
            <a:r>
              <a:rPr lang="en-US" sz="3399" b="1" i="1" dirty="0" err="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mAh</a:t>
            </a:r>
            <a:r>
              <a:rPr lang="en-US" sz="3399" b="1" i="1" dirty="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 </a:t>
            </a:r>
            <a:r>
              <a:rPr lang="en-US" sz="3399" b="1" i="1" dirty="0" err="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Bonka</a:t>
            </a:r>
            <a:endParaRPr lang="en-US" sz="3399" b="1" i="1" dirty="0">
              <a:solidFill>
                <a:srgbClr val="000000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4759"/>
              </a:lnSpc>
            </a:pPr>
            <a:r>
              <a:rPr lang="en-US" sz="3399" b="1" i="1" dirty="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 LiPo Battery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0861" y="145232"/>
            <a:ext cx="3936853" cy="2236669"/>
            <a:chOff x="0" y="0"/>
            <a:chExt cx="5249137" cy="2982225"/>
          </a:xfrm>
        </p:grpSpPr>
        <p:sp>
          <p:nvSpPr>
            <p:cNvPr id="10" name="Freeform 10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19668" y="2246825"/>
            <a:ext cx="5668332" cy="5176781"/>
          </a:xfrm>
          <a:custGeom>
            <a:avLst/>
            <a:gdLst/>
            <a:ahLst/>
            <a:cxnLst/>
            <a:rect l="l" t="t" r="r" b="b"/>
            <a:pathLst>
              <a:path w="5668332" h="5176781">
                <a:moveTo>
                  <a:pt x="0" y="0"/>
                </a:moveTo>
                <a:lnTo>
                  <a:pt x="5668332" y="0"/>
                </a:lnTo>
                <a:lnTo>
                  <a:pt x="5668332" y="5176782"/>
                </a:lnTo>
                <a:lnTo>
                  <a:pt x="0" y="5176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2394764" y="4668820"/>
            <a:ext cx="2769420" cy="1793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97331" y="57428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38021" y="632069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350" y="2143776"/>
            <a:ext cx="7213450" cy="20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On-board Computer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endParaRPr lang="en-US" sz="60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3220036"/>
            <a:ext cx="10941632" cy="5685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endParaRPr lang="en-US" sz="3999" spc="-83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endParaRPr lang="en-US" sz="3999" spc="-83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Powerful processor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USB ports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Expandable memory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memory configurations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Compatible camera module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endParaRPr lang="en-US" sz="3999" spc="-83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012625" y="5667187"/>
            <a:ext cx="3929007" cy="3077441"/>
          </a:xfrm>
          <a:custGeom>
            <a:avLst/>
            <a:gdLst/>
            <a:ahLst/>
            <a:cxnLst/>
            <a:rect l="l" t="t" r="r" b="b"/>
            <a:pathLst>
              <a:path w="3929007" h="3077441">
                <a:moveTo>
                  <a:pt x="0" y="0"/>
                </a:moveTo>
                <a:lnTo>
                  <a:pt x="3929007" y="0"/>
                </a:lnTo>
                <a:lnTo>
                  <a:pt x="3929007" y="3077441"/>
                </a:lnTo>
                <a:lnTo>
                  <a:pt x="0" y="3077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0861" y="273748"/>
            <a:ext cx="3936853" cy="2236669"/>
            <a:chOff x="0" y="0"/>
            <a:chExt cx="5249137" cy="2982225"/>
          </a:xfrm>
        </p:grpSpPr>
        <p:sp>
          <p:nvSpPr>
            <p:cNvPr id="9" name="Freeform 9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767702" y="2800363"/>
            <a:ext cx="4491858" cy="4376053"/>
          </a:xfrm>
          <a:custGeom>
            <a:avLst/>
            <a:gdLst/>
            <a:ahLst/>
            <a:cxnLst/>
            <a:rect l="l" t="t" r="r" b="b"/>
            <a:pathLst>
              <a:path w="4491858" h="4376053">
                <a:moveTo>
                  <a:pt x="0" y="0"/>
                </a:moveTo>
                <a:lnTo>
                  <a:pt x="4491858" y="0"/>
                </a:lnTo>
                <a:lnTo>
                  <a:pt x="4491858" y="4376053"/>
                </a:lnTo>
                <a:lnTo>
                  <a:pt x="0" y="4376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97216" y="8611278"/>
            <a:ext cx="3359825" cy="64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i="1" dirty="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Raspberry pi 4b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0439764" y="5157044"/>
            <a:ext cx="4655876" cy="156353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58916" y="64378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21900" y="706499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350" y="2143776"/>
            <a:ext cx="8912308" cy="115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Global Positioning System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56293" y="3143835"/>
            <a:ext cx="10645140" cy="427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RTK HERE 3+ GPS provide horizontal accuracy within centimeters.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multiple GNSS constellation including GPS, GLONASS , Galileo and BeiDou for improved accuracy and reliability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endParaRPr lang="en-US" sz="3999" spc="-83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299108" y="5765920"/>
            <a:ext cx="3284277" cy="3315630"/>
          </a:xfrm>
          <a:custGeom>
            <a:avLst/>
            <a:gdLst/>
            <a:ahLst/>
            <a:cxnLst/>
            <a:rect l="l" t="t" r="r" b="b"/>
            <a:pathLst>
              <a:path w="3284277" h="3315630">
                <a:moveTo>
                  <a:pt x="0" y="0"/>
                </a:moveTo>
                <a:lnTo>
                  <a:pt x="3284276" y="0"/>
                </a:lnTo>
                <a:lnTo>
                  <a:pt x="3284276" y="3315630"/>
                </a:lnTo>
                <a:lnTo>
                  <a:pt x="0" y="3315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78494" y="204102"/>
            <a:ext cx="3936853" cy="2236669"/>
            <a:chOff x="0" y="0"/>
            <a:chExt cx="5249137" cy="2982225"/>
          </a:xfrm>
        </p:grpSpPr>
        <p:sp>
          <p:nvSpPr>
            <p:cNvPr id="9" name="Freeform 9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35143" y="2839767"/>
            <a:ext cx="5756701" cy="4259959"/>
          </a:xfrm>
          <a:custGeom>
            <a:avLst/>
            <a:gdLst/>
            <a:ahLst/>
            <a:cxnLst/>
            <a:rect l="l" t="t" r="r" b="b"/>
            <a:pathLst>
              <a:path w="5756701" h="4259959">
                <a:moveTo>
                  <a:pt x="0" y="0"/>
                </a:moveTo>
                <a:lnTo>
                  <a:pt x="5756701" y="0"/>
                </a:lnTo>
                <a:lnTo>
                  <a:pt x="5756701" y="4259959"/>
                </a:lnTo>
                <a:lnTo>
                  <a:pt x="0" y="42599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015742" y="8804732"/>
            <a:ext cx="4577879" cy="59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00" b="1" i="1" dirty="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 RTK-GPS HERE3+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1113068" y="4280410"/>
            <a:ext cx="3469149" cy="23783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84275" y="575178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2"/>
                </a:lnTo>
                <a:lnTo>
                  <a:pt x="0" y="135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24200" y="659448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350" y="2143776"/>
            <a:ext cx="8912308" cy="115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Lidar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56293" y="3279829"/>
            <a:ext cx="10941632" cy="357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accurate distance measurement and obstacle detection.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drone stability during autonomous mission.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endParaRPr lang="en-US" sz="3999" spc="-83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327283" y="4977356"/>
            <a:ext cx="5320848" cy="5320848"/>
          </a:xfrm>
          <a:custGeom>
            <a:avLst/>
            <a:gdLst/>
            <a:ahLst/>
            <a:cxnLst/>
            <a:rect l="l" t="t" r="r" b="b"/>
            <a:pathLst>
              <a:path w="5320848" h="5320848">
                <a:moveTo>
                  <a:pt x="0" y="0"/>
                </a:moveTo>
                <a:lnTo>
                  <a:pt x="5320848" y="0"/>
                </a:lnTo>
                <a:lnTo>
                  <a:pt x="5320848" y="5320848"/>
                </a:lnTo>
                <a:lnTo>
                  <a:pt x="0" y="5320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183775"/>
            <a:ext cx="3936853" cy="2236669"/>
            <a:chOff x="0" y="0"/>
            <a:chExt cx="5249137" cy="2982225"/>
          </a:xfrm>
        </p:grpSpPr>
        <p:sp>
          <p:nvSpPr>
            <p:cNvPr id="9" name="Freeform 9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04424" y="2839068"/>
            <a:ext cx="5991700" cy="4276576"/>
          </a:xfrm>
          <a:custGeom>
            <a:avLst/>
            <a:gdLst/>
            <a:ahLst/>
            <a:cxnLst/>
            <a:rect l="l" t="t" r="r" b="b"/>
            <a:pathLst>
              <a:path w="5991700" h="4276576">
                <a:moveTo>
                  <a:pt x="0" y="0"/>
                </a:moveTo>
                <a:lnTo>
                  <a:pt x="5991700" y="0"/>
                </a:lnTo>
                <a:lnTo>
                  <a:pt x="5991700" y="4276576"/>
                </a:lnTo>
                <a:lnTo>
                  <a:pt x="0" y="4276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486567" y="8388296"/>
            <a:ext cx="2293981" cy="64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i="1" dirty="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TF-Mini-S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0247133" y="4977356"/>
            <a:ext cx="4046538" cy="203355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1251" y="520354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18937" y="218577"/>
            <a:ext cx="7498446" cy="2087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TOTAL WEIGHT ESTIMATION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3047907" y="694855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5183146" y="694855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324787" y="694855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583121" y="694855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450331" y="694855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047907" y="7412856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5183146" y="7412856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7316549" y="7412856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1583121" y="7412856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9450331" y="7412856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3047907" y="7873751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5183146" y="7873751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7316549" y="7873751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1583121" y="7873751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9450331" y="7873751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3047907" y="8334941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5183146" y="8334941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7316549" y="8334941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1583121" y="8334941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9450331" y="8334941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3047907" y="8799243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5183146" y="8799243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7316549" y="8799243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11583121" y="8799243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9450331" y="8799243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TextBox 29"/>
          <p:cNvSpPr txBox="1"/>
          <p:nvPr/>
        </p:nvSpPr>
        <p:spPr>
          <a:xfrm>
            <a:off x="4036625" y="7051350"/>
            <a:ext cx="199057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45223" y="7512540"/>
            <a:ext cx="171256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48030" y="7976842"/>
            <a:ext cx="176246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34798" y="8439851"/>
            <a:ext cx="181682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12486" y="7053426"/>
            <a:ext cx="2104981" cy="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"/>
              </a:lnSpc>
              <a:spcBef>
                <a:spcPct val="0"/>
              </a:spcBef>
            </a:pPr>
            <a:r>
              <a:rPr lang="en-US" sz="12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Telemetry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231147" y="7519385"/>
            <a:ext cx="2104981" cy="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"/>
              </a:lnSpc>
              <a:spcBef>
                <a:spcPct val="0"/>
              </a:spcBef>
            </a:pPr>
            <a:r>
              <a:rPr lang="en-US" sz="12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Lidar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212486" y="7977214"/>
            <a:ext cx="2104981" cy="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"/>
              </a:lnSpc>
              <a:spcBef>
                <a:spcPct val="0"/>
              </a:spcBef>
            </a:pPr>
            <a:r>
              <a:rPr lang="en-US" sz="12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Camera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212486" y="8437737"/>
            <a:ext cx="2104981" cy="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"/>
              </a:lnSpc>
              <a:spcBef>
                <a:spcPct val="0"/>
              </a:spcBef>
            </a:pPr>
            <a:r>
              <a:rPr lang="en-US" sz="12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Miscellaneous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212486" y="8858797"/>
            <a:ext cx="2104981" cy="30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6"/>
              </a:lnSpc>
              <a:spcBef>
                <a:spcPct val="0"/>
              </a:spcBef>
            </a:pPr>
            <a:r>
              <a:rPr lang="en-US" sz="15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Total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394582" y="7051350"/>
            <a:ext cx="8562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94582" y="7512540"/>
            <a:ext cx="8562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382069" y="7983686"/>
            <a:ext cx="9061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41" name="Freeform 41"/>
          <p:cNvSpPr/>
          <p:nvPr/>
        </p:nvSpPr>
        <p:spPr>
          <a:xfrm>
            <a:off x="3047907" y="555768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Freeform 42"/>
          <p:cNvSpPr/>
          <p:nvPr/>
        </p:nvSpPr>
        <p:spPr>
          <a:xfrm>
            <a:off x="5183146" y="555768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Freeform 43"/>
          <p:cNvSpPr/>
          <p:nvPr/>
        </p:nvSpPr>
        <p:spPr>
          <a:xfrm>
            <a:off x="7316549" y="555768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Freeform 44"/>
          <p:cNvSpPr/>
          <p:nvPr/>
        </p:nvSpPr>
        <p:spPr>
          <a:xfrm>
            <a:off x="11583121" y="555768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Freeform 45"/>
          <p:cNvSpPr/>
          <p:nvPr/>
        </p:nvSpPr>
        <p:spPr>
          <a:xfrm>
            <a:off x="9450331" y="555768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Freeform 46"/>
          <p:cNvSpPr/>
          <p:nvPr/>
        </p:nvSpPr>
        <p:spPr>
          <a:xfrm>
            <a:off x="3047907" y="6021990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29"/>
                </a:lnTo>
                <a:lnTo>
                  <a:pt x="0" y="49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7" name="Freeform 47"/>
          <p:cNvSpPr/>
          <p:nvPr/>
        </p:nvSpPr>
        <p:spPr>
          <a:xfrm>
            <a:off x="5183146" y="6021990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29"/>
                </a:lnTo>
                <a:lnTo>
                  <a:pt x="0" y="49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8" name="Freeform 48"/>
          <p:cNvSpPr/>
          <p:nvPr/>
        </p:nvSpPr>
        <p:spPr>
          <a:xfrm>
            <a:off x="7316549" y="6021990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29"/>
                </a:lnTo>
                <a:lnTo>
                  <a:pt x="0" y="49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9" name="Freeform 49"/>
          <p:cNvSpPr/>
          <p:nvPr/>
        </p:nvSpPr>
        <p:spPr>
          <a:xfrm>
            <a:off x="11583121" y="6021990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29"/>
                </a:lnTo>
                <a:lnTo>
                  <a:pt x="0" y="49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0" name="Freeform 50"/>
          <p:cNvSpPr/>
          <p:nvPr/>
        </p:nvSpPr>
        <p:spPr>
          <a:xfrm>
            <a:off x="9450331" y="6021990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29"/>
                </a:lnTo>
                <a:lnTo>
                  <a:pt x="0" y="49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1" name="Freeform 51"/>
          <p:cNvSpPr/>
          <p:nvPr/>
        </p:nvSpPr>
        <p:spPr>
          <a:xfrm>
            <a:off x="3047907" y="648736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2" name="Freeform 52"/>
          <p:cNvSpPr/>
          <p:nvPr/>
        </p:nvSpPr>
        <p:spPr>
          <a:xfrm>
            <a:off x="5183146" y="648736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3" name="Freeform 53"/>
          <p:cNvSpPr/>
          <p:nvPr/>
        </p:nvSpPr>
        <p:spPr>
          <a:xfrm>
            <a:off x="7316549" y="648736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4" name="Freeform 54"/>
          <p:cNvSpPr/>
          <p:nvPr/>
        </p:nvSpPr>
        <p:spPr>
          <a:xfrm>
            <a:off x="11583121" y="6498522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29"/>
                </a:lnTo>
                <a:lnTo>
                  <a:pt x="0" y="49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5" name="Freeform 55"/>
          <p:cNvSpPr/>
          <p:nvPr/>
        </p:nvSpPr>
        <p:spPr>
          <a:xfrm>
            <a:off x="9450331" y="648736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6" name="TextBox 56"/>
          <p:cNvSpPr txBox="1"/>
          <p:nvPr/>
        </p:nvSpPr>
        <p:spPr>
          <a:xfrm>
            <a:off x="4089686" y="5660483"/>
            <a:ext cx="82331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083671" y="6121673"/>
            <a:ext cx="9952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083671" y="6590719"/>
            <a:ext cx="104964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9</a:t>
            </a:r>
          </a:p>
        </p:txBody>
      </p:sp>
      <p:sp>
        <p:nvSpPr>
          <p:cNvPr id="59" name="Freeform 59"/>
          <p:cNvSpPr/>
          <p:nvPr/>
        </p:nvSpPr>
        <p:spPr>
          <a:xfrm>
            <a:off x="3047907" y="463217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0" name="Freeform 60"/>
          <p:cNvSpPr/>
          <p:nvPr/>
        </p:nvSpPr>
        <p:spPr>
          <a:xfrm>
            <a:off x="5183146" y="463217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1" name="Freeform 61"/>
          <p:cNvSpPr/>
          <p:nvPr/>
        </p:nvSpPr>
        <p:spPr>
          <a:xfrm>
            <a:off x="7316549" y="463217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2" name="Freeform 62"/>
          <p:cNvSpPr/>
          <p:nvPr/>
        </p:nvSpPr>
        <p:spPr>
          <a:xfrm>
            <a:off x="11583121" y="463217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3" name="Freeform 63"/>
          <p:cNvSpPr/>
          <p:nvPr/>
        </p:nvSpPr>
        <p:spPr>
          <a:xfrm>
            <a:off x="9450331" y="4632175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4" name="Freeform 64"/>
          <p:cNvSpPr/>
          <p:nvPr/>
        </p:nvSpPr>
        <p:spPr>
          <a:xfrm>
            <a:off x="3047907" y="509649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5" name="Freeform 65"/>
          <p:cNvSpPr/>
          <p:nvPr/>
        </p:nvSpPr>
        <p:spPr>
          <a:xfrm>
            <a:off x="5183146" y="509649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6" name="Freeform 66"/>
          <p:cNvSpPr/>
          <p:nvPr/>
        </p:nvSpPr>
        <p:spPr>
          <a:xfrm>
            <a:off x="7316549" y="509649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7" name="Freeform 67"/>
          <p:cNvSpPr/>
          <p:nvPr/>
        </p:nvSpPr>
        <p:spPr>
          <a:xfrm>
            <a:off x="11583121" y="509649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8" name="Freeform 68"/>
          <p:cNvSpPr/>
          <p:nvPr/>
        </p:nvSpPr>
        <p:spPr>
          <a:xfrm>
            <a:off x="9450331" y="509649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9" name="TextBox 69"/>
          <p:cNvSpPr txBox="1"/>
          <p:nvPr/>
        </p:nvSpPr>
        <p:spPr>
          <a:xfrm>
            <a:off x="4071464" y="4732093"/>
            <a:ext cx="97835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077033" y="5203289"/>
            <a:ext cx="105409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212486" y="6571941"/>
            <a:ext cx="2150132" cy="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"/>
              </a:lnSpc>
              <a:spcBef>
                <a:spcPct val="0"/>
              </a:spcBef>
            </a:pPr>
            <a:r>
              <a:rPr lang="en-US" sz="12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GPS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453599" y="6151622"/>
            <a:ext cx="1645008" cy="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"/>
              </a:lnSpc>
              <a:spcBef>
                <a:spcPct val="0"/>
              </a:spcBef>
            </a:pPr>
            <a:r>
              <a:rPr lang="en-US" sz="12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Onboard Computer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8394582" y="6158751"/>
            <a:ext cx="8562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8397344" y="6575144"/>
            <a:ext cx="9061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75" name="Freeform 75"/>
          <p:cNvSpPr/>
          <p:nvPr/>
        </p:nvSpPr>
        <p:spPr>
          <a:xfrm>
            <a:off x="3047907" y="3706684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6" name="Freeform 76"/>
          <p:cNvSpPr/>
          <p:nvPr/>
        </p:nvSpPr>
        <p:spPr>
          <a:xfrm>
            <a:off x="5183146" y="3706684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7" name="Freeform 77"/>
          <p:cNvSpPr/>
          <p:nvPr/>
        </p:nvSpPr>
        <p:spPr>
          <a:xfrm>
            <a:off x="7316549" y="3706684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8" name="Freeform 78"/>
          <p:cNvSpPr/>
          <p:nvPr/>
        </p:nvSpPr>
        <p:spPr>
          <a:xfrm>
            <a:off x="11583121" y="3706684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9" name="Freeform 79"/>
          <p:cNvSpPr/>
          <p:nvPr/>
        </p:nvSpPr>
        <p:spPr>
          <a:xfrm>
            <a:off x="9450331" y="3706684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0" name="Freeform 80"/>
          <p:cNvSpPr/>
          <p:nvPr/>
        </p:nvSpPr>
        <p:spPr>
          <a:xfrm>
            <a:off x="3047907" y="4167874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1" name="Freeform 81"/>
          <p:cNvSpPr/>
          <p:nvPr/>
        </p:nvSpPr>
        <p:spPr>
          <a:xfrm>
            <a:off x="5183146" y="4167874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2" name="Freeform 82"/>
          <p:cNvSpPr/>
          <p:nvPr/>
        </p:nvSpPr>
        <p:spPr>
          <a:xfrm>
            <a:off x="7316549" y="4167874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3" name="Freeform 83"/>
          <p:cNvSpPr/>
          <p:nvPr/>
        </p:nvSpPr>
        <p:spPr>
          <a:xfrm>
            <a:off x="11583121" y="4167874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4" name="TextBox 84"/>
          <p:cNvSpPr txBox="1"/>
          <p:nvPr/>
        </p:nvSpPr>
        <p:spPr>
          <a:xfrm>
            <a:off x="4094230" y="3810038"/>
            <a:ext cx="96053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4083671" y="4272784"/>
            <a:ext cx="101132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5541551" y="5686857"/>
            <a:ext cx="1645008" cy="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"/>
              </a:lnSpc>
              <a:spcBef>
                <a:spcPct val="0"/>
              </a:spcBef>
            </a:pPr>
            <a:r>
              <a:rPr lang="en-US" sz="12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Flight Controller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394582" y="5703564"/>
            <a:ext cx="8562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88" name="Freeform 88"/>
          <p:cNvSpPr/>
          <p:nvPr/>
        </p:nvSpPr>
        <p:spPr>
          <a:xfrm>
            <a:off x="3047907" y="2315817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9" name="Freeform 89"/>
          <p:cNvSpPr/>
          <p:nvPr/>
        </p:nvSpPr>
        <p:spPr>
          <a:xfrm>
            <a:off x="5183146" y="2315817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0" name="Freeform 90"/>
          <p:cNvSpPr/>
          <p:nvPr/>
        </p:nvSpPr>
        <p:spPr>
          <a:xfrm>
            <a:off x="7316549" y="2315817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1" name="Freeform 91"/>
          <p:cNvSpPr/>
          <p:nvPr/>
        </p:nvSpPr>
        <p:spPr>
          <a:xfrm>
            <a:off x="11583121" y="2315817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2" name="Freeform 92"/>
          <p:cNvSpPr/>
          <p:nvPr/>
        </p:nvSpPr>
        <p:spPr>
          <a:xfrm>
            <a:off x="9450331" y="2315817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3" name="Freeform 93"/>
          <p:cNvSpPr/>
          <p:nvPr/>
        </p:nvSpPr>
        <p:spPr>
          <a:xfrm>
            <a:off x="3047907" y="2777007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4" name="Freeform 94"/>
          <p:cNvSpPr/>
          <p:nvPr/>
        </p:nvSpPr>
        <p:spPr>
          <a:xfrm>
            <a:off x="5183146" y="2777007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5" name="Freeform 95"/>
          <p:cNvSpPr/>
          <p:nvPr/>
        </p:nvSpPr>
        <p:spPr>
          <a:xfrm>
            <a:off x="7316549" y="2777007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6" name="Freeform 96"/>
          <p:cNvSpPr/>
          <p:nvPr/>
        </p:nvSpPr>
        <p:spPr>
          <a:xfrm>
            <a:off x="11583121" y="2777007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7" name="Freeform 97"/>
          <p:cNvSpPr/>
          <p:nvPr/>
        </p:nvSpPr>
        <p:spPr>
          <a:xfrm>
            <a:off x="9450331" y="2777007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8" name="Freeform 98"/>
          <p:cNvSpPr/>
          <p:nvPr/>
        </p:nvSpPr>
        <p:spPr>
          <a:xfrm>
            <a:off x="3047907" y="324130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9" name="Freeform 99"/>
          <p:cNvSpPr/>
          <p:nvPr/>
        </p:nvSpPr>
        <p:spPr>
          <a:xfrm>
            <a:off x="5183146" y="324130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0" name="Freeform 100"/>
          <p:cNvSpPr/>
          <p:nvPr/>
        </p:nvSpPr>
        <p:spPr>
          <a:xfrm>
            <a:off x="7316549" y="324130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1" name="Freeform 101"/>
          <p:cNvSpPr/>
          <p:nvPr/>
        </p:nvSpPr>
        <p:spPr>
          <a:xfrm>
            <a:off x="11583121" y="324130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0" y="0"/>
                </a:lnTo>
                <a:lnTo>
                  <a:pt x="2163660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2" name="Freeform 102"/>
          <p:cNvSpPr/>
          <p:nvPr/>
        </p:nvSpPr>
        <p:spPr>
          <a:xfrm>
            <a:off x="9450331" y="3241308"/>
            <a:ext cx="2163661" cy="490430"/>
          </a:xfrm>
          <a:custGeom>
            <a:avLst/>
            <a:gdLst/>
            <a:ahLst/>
            <a:cxnLst/>
            <a:rect l="l" t="t" r="r" b="b"/>
            <a:pathLst>
              <a:path w="2163661" h="490430">
                <a:moveTo>
                  <a:pt x="0" y="0"/>
                </a:moveTo>
                <a:lnTo>
                  <a:pt x="2163661" y="0"/>
                </a:lnTo>
                <a:lnTo>
                  <a:pt x="2163661" y="490430"/>
                </a:lnTo>
                <a:lnTo>
                  <a:pt x="0" y="49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3" name="TextBox 103"/>
          <p:cNvSpPr txBox="1"/>
          <p:nvPr/>
        </p:nvSpPr>
        <p:spPr>
          <a:xfrm>
            <a:off x="3872679" y="2397252"/>
            <a:ext cx="535503" cy="25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"/>
              </a:lnSpc>
              <a:spcBef>
                <a:spcPct val="0"/>
              </a:spcBef>
            </a:pPr>
            <a:r>
              <a:rPr lang="en-US" sz="13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Sr No.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5441554" y="2397252"/>
            <a:ext cx="1645008" cy="25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"/>
              </a:lnSpc>
              <a:spcBef>
                <a:spcPct val="0"/>
              </a:spcBef>
            </a:pPr>
            <a:r>
              <a:rPr lang="en-US" sz="13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Name/Component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8007442" y="2397252"/>
            <a:ext cx="779805" cy="25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"/>
              </a:lnSpc>
              <a:spcBef>
                <a:spcPct val="0"/>
              </a:spcBef>
            </a:pPr>
            <a:r>
              <a:rPr lang="en-US" sz="13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Quantity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9738829" y="2397252"/>
            <a:ext cx="1586664" cy="25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"/>
              </a:lnSpc>
              <a:spcBef>
                <a:spcPct val="0"/>
              </a:spcBef>
            </a:pPr>
            <a:r>
              <a:rPr lang="en-US" sz="13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Weight per Q (gm)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2355244" y="2397252"/>
            <a:ext cx="619414" cy="25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6"/>
              </a:lnSpc>
              <a:spcBef>
                <a:spcPct val="0"/>
              </a:spcBef>
            </a:pPr>
            <a:r>
              <a:rPr lang="en-US" sz="135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Weight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4083671" y="2884032"/>
            <a:ext cx="8562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4088126" y="3334688"/>
            <a:ext cx="9061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5441554" y="5203732"/>
            <a:ext cx="164500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ESC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8366728" y="5216881"/>
            <a:ext cx="101132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0435374" y="5229929"/>
            <a:ext cx="226087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15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2515666" y="5227550"/>
            <a:ext cx="412079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60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0497790" y="5720214"/>
            <a:ext cx="192915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60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2612856" y="5710753"/>
            <a:ext cx="192915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60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0416426" y="6588619"/>
            <a:ext cx="374110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51.8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0480889" y="6171943"/>
            <a:ext cx="177741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52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2596387" y="6171943"/>
            <a:ext cx="177741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52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2495847" y="6620304"/>
            <a:ext cx="411813" cy="20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98"/>
              </a:lnSpc>
              <a:spcBef>
                <a:spcPct val="0"/>
              </a:spcBef>
            </a:pPr>
            <a:r>
              <a:rPr lang="en-US" sz="1284" b="1" u="none" strike="noStrik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51.8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0507315" y="7551682"/>
            <a:ext cx="227483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5.3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0517432" y="7071670"/>
            <a:ext cx="182799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24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10564837" y="7997162"/>
            <a:ext cx="87988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2630306" y="7063520"/>
            <a:ext cx="182799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24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12604592" y="7553285"/>
            <a:ext cx="250225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5.3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12692845" y="7989011"/>
            <a:ext cx="87988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10413289" y="8478481"/>
            <a:ext cx="380384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100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12531514" y="8449906"/>
            <a:ext cx="380384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100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2465740" y="8920621"/>
            <a:ext cx="542198" cy="20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1867.1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0370070" y="8939671"/>
            <a:ext cx="481169" cy="20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982.9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8296645" y="8877847"/>
            <a:ext cx="241298" cy="23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21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5211568" y="2877983"/>
            <a:ext cx="2104981" cy="23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87"/>
              </a:lnSpc>
              <a:spcBef>
                <a:spcPct val="0"/>
              </a:spcBef>
            </a:pPr>
            <a:r>
              <a:rPr lang="en-US" sz="1276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Battery &amp; Power Modules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8361708" y="2871898"/>
            <a:ext cx="8562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10313494" y="2912642"/>
            <a:ext cx="486322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690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2463414" y="2900473"/>
            <a:ext cx="486322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690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5541551" y="4748708"/>
            <a:ext cx="1645008" cy="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"/>
              </a:lnSpc>
              <a:spcBef>
                <a:spcPct val="0"/>
              </a:spcBef>
            </a:pPr>
            <a:r>
              <a:rPr lang="en-US" sz="12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Propellers &amp; Guards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8371555" y="4757951"/>
            <a:ext cx="101132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10490545" y="4772604"/>
            <a:ext cx="189386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26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2596387" y="4772604"/>
            <a:ext cx="249731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104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5323801" y="3334688"/>
            <a:ext cx="1645008" cy="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"/>
              </a:lnSpc>
              <a:spcBef>
                <a:spcPct val="0"/>
              </a:spcBef>
            </a:pPr>
            <a:r>
              <a:rPr lang="en-US" sz="12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T-Motor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8356051" y="3352985"/>
            <a:ext cx="101132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0437689" y="3381560"/>
            <a:ext cx="264141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98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12486938" y="3375511"/>
            <a:ext cx="410491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392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5475062" y="3822711"/>
            <a:ext cx="1645008" cy="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"/>
              </a:lnSpc>
              <a:spcBef>
                <a:spcPct val="0"/>
              </a:spcBef>
            </a:pPr>
            <a:r>
              <a:rPr lang="en-US" sz="12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Frame &amp; Rods (4)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8260578" y="3833647"/>
            <a:ext cx="307582" cy="23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10207278" y="3858892"/>
            <a:ext cx="698755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52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12495847" y="3846038"/>
            <a:ext cx="384495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265</a:t>
            </a:r>
          </a:p>
        </p:txBody>
      </p:sp>
      <p:sp>
        <p:nvSpPr>
          <p:cNvPr id="147" name="Freeform 147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8" name="TextBox 148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5247325" y="4282851"/>
            <a:ext cx="2104981" cy="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"/>
              </a:lnSpc>
              <a:spcBef>
                <a:spcPct val="0"/>
              </a:spcBef>
            </a:pPr>
            <a:r>
              <a:rPr lang="en-US" sz="127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Payload &amp; Payload Mech. 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8371929" y="4282851"/>
            <a:ext cx="85628" cy="2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  <a:spcBef>
                <a:spcPct val="0"/>
              </a:spcBef>
            </a:pPr>
            <a:r>
              <a:rPr lang="en-US" sz="127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10351165" y="4311414"/>
            <a:ext cx="486322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160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12463414" y="4323596"/>
            <a:ext cx="486322" cy="2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28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160</a:t>
            </a:r>
          </a:p>
        </p:txBody>
      </p:sp>
      <p:grpSp>
        <p:nvGrpSpPr>
          <p:cNvPr id="153" name="Group 153"/>
          <p:cNvGrpSpPr/>
          <p:nvPr/>
        </p:nvGrpSpPr>
        <p:grpSpPr>
          <a:xfrm>
            <a:off x="45553" y="217733"/>
            <a:ext cx="3936853" cy="2236669"/>
            <a:chOff x="0" y="0"/>
            <a:chExt cx="5249137" cy="2982225"/>
          </a:xfrm>
        </p:grpSpPr>
        <p:sp>
          <p:nvSpPr>
            <p:cNvPr id="154" name="Freeform 154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55" name="Freeform 155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56" name="Freeform 156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58819" y="57428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35452" y="692490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SAFETY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49974"/>
            <a:ext cx="9584690" cy="496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algn="l">
              <a:lnSpc>
                <a:spcPts val="5599"/>
              </a:lnSpc>
            </a:pPr>
            <a:endParaRPr lang="en-US" sz="3999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drone safety feature that automatically brings the drone back to its takeoff point if it loses signal or has low battery.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GPS, the drone follows a safe route to land at the exact launch location, preventing fly-</a:t>
            </a:r>
            <a:r>
              <a:rPr lang="en-US" sz="3999" dirty="0" err="1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aways</a:t>
            </a:r>
            <a:r>
              <a:rPr lang="en-US" sz="399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crashes.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3814" y="2247900"/>
            <a:ext cx="8626986" cy="1721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Return to Launch (RTL)</a:t>
            </a:r>
          </a:p>
          <a:p>
            <a:pPr algn="ctr">
              <a:lnSpc>
                <a:spcPts val="7000"/>
              </a:lnSpc>
            </a:pPr>
            <a:endParaRPr lang="en-US" sz="50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079339" y="3419903"/>
            <a:ext cx="5842240" cy="4704340"/>
          </a:xfrm>
          <a:custGeom>
            <a:avLst/>
            <a:gdLst/>
            <a:ahLst/>
            <a:cxnLst/>
            <a:rect l="l" t="t" r="r" b="b"/>
            <a:pathLst>
              <a:path w="5842240" h="4704340">
                <a:moveTo>
                  <a:pt x="0" y="0"/>
                </a:moveTo>
                <a:lnTo>
                  <a:pt x="5842240" y="0"/>
                </a:lnTo>
                <a:lnTo>
                  <a:pt x="5842240" y="4704340"/>
                </a:lnTo>
                <a:lnTo>
                  <a:pt x="0" y="4704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273748"/>
            <a:ext cx="3936853" cy="2236669"/>
            <a:chOff x="0" y="0"/>
            <a:chExt cx="5249137" cy="2982225"/>
          </a:xfrm>
        </p:grpSpPr>
        <p:sp>
          <p:nvSpPr>
            <p:cNvPr id="10" name="Freeform 10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98575" y="575178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2"/>
                </a:lnTo>
                <a:lnTo>
                  <a:pt x="0" y="135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10892" y="555043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SAFETY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83511" y="3008219"/>
            <a:ext cx="8918281" cy="498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drone safety feature that automatically disables the motors after a certain period of inactivity or upon landing.</a:t>
            </a:r>
          </a:p>
          <a:p>
            <a:pPr marL="863599" lvl="1" indent="-431800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especially useful in emergency situations or when the drone is idle for too long.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3511" y="2036644"/>
            <a:ext cx="501728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Auto disarm</a:t>
            </a:r>
          </a:p>
        </p:txBody>
      </p:sp>
      <p:sp>
        <p:nvSpPr>
          <p:cNvPr id="6" name="Freeform 6"/>
          <p:cNvSpPr/>
          <p:nvPr/>
        </p:nvSpPr>
        <p:spPr>
          <a:xfrm>
            <a:off x="11815038" y="2482122"/>
            <a:ext cx="5207619" cy="6776178"/>
          </a:xfrm>
          <a:custGeom>
            <a:avLst/>
            <a:gdLst/>
            <a:ahLst/>
            <a:cxnLst/>
            <a:rect l="l" t="t" r="r" b="b"/>
            <a:pathLst>
              <a:path w="5207619" h="6776178">
                <a:moveTo>
                  <a:pt x="0" y="0"/>
                </a:moveTo>
                <a:lnTo>
                  <a:pt x="5207619" y="0"/>
                </a:lnTo>
                <a:lnTo>
                  <a:pt x="5207619" y="6776178"/>
                </a:lnTo>
                <a:lnTo>
                  <a:pt x="0" y="6776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245453"/>
            <a:ext cx="3936853" cy="2236669"/>
            <a:chOff x="0" y="0"/>
            <a:chExt cx="5249137" cy="2982225"/>
          </a:xfrm>
        </p:grpSpPr>
        <p:sp>
          <p:nvSpPr>
            <p:cNvPr id="10" name="Freeform 10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58819" y="792249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62578" y="754325"/>
            <a:ext cx="7670516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SAFETY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2673687"/>
            <a:ext cx="10841578" cy="4984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endParaRPr dirty="0"/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propeller guard for drones is a protective frame around the propellers that prevents damage and enhances safety. </a:t>
            </a:r>
          </a:p>
          <a:p>
            <a:pPr marL="863599" lvl="1" indent="-431800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protects people, objects and the drone itself from accidental contact while improving flight stability.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4369" y="2246671"/>
            <a:ext cx="535796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Propeller guard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6458050" y="2825966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357188"/>
            <a:ext cx="3936853" cy="2236669"/>
            <a:chOff x="0" y="0"/>
            <a:chExt cx="5249137" cy="2982225"/>
          </a:xfrm>
        </p:grpSpPr>
        <p:sp>
          <p:nvSpPr>
            <p:cNvPr id="9" name="Freeform 9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889D34-1D4B-46DE-BEE9-6B4596514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670" y="2819250"/>
            <a:ext cx="6660874" cy="4329568"/>
          </a:xfrm>
          <a:prstGeom prst="rect">
            <a:avLst/>
          </a:prstGeom>
        </p:spPr>
      </p:pic>
      <p:sp>
        <p:nvSpPr>
          <p:cNvPr id="16" name="AutoShape 15">
            <a:extLst>
              <a:ext uri="{FF2B5EF4-FFF2-40B4-BE49-F238E27FC236}">
                <a16:creationId xmlns:a16="http://schemas.microsoft.com/office/drawing/2014/main" id="{526514DB-F493-432D-B6B9-64179C079388}"/>
              </a:ext>
            </a:extLst>
          </p:cNvPr>
          <p:cNvSpPr/>
          <p:nvPr/>
        </p:nvSpPr>
        <p:spPr>
          <a:xfrm flipV="1">
            <a:off x="11049000" y="5600698"/>
            <a:ext cx="1143000" cy="19751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266555-0D1A-4006-875F-4498471989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680" y="6868534"/>
            <a:ext cx="2760560" cy="20068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C202DD-5E16-41BE-A5A9-59939AB1A103}"/>
              </a:ext>
            </a:extLst>
          </p:cNvPr>
          <p:cNvSpPr txBox="1"/>
          <p:nvPr/>
        </p:nvSpPr>
        <p:spPr>
          <a:xfrm>
            <a:off x="5618294" y="8602194"/>
            <a:ext cx="9215438" cy="677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b="1" i="1" dirty="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Propeller guard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61154" y="629159"/>
            <a:ext cx="7464246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03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MANUFACTURING</a:t>
            </a:r>
          </a:p>
        </p:txBody>
      </p:sp>
      <p:sp>
        <p:nvSpPr>
          <p:cNvPr id="3" name="Freeform 3"/>
          <p:cNvSpPr/>
          <p:nvPr/>
        </p:nvSpPr>
        <p:spPr>
          <a:xfrm>
            <a:off x="13478697" y="607473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345880"/>
            <a:ext cx="3936853" cy="2236669"/>
            <a:chOff x="0" y="0"/>
            <a:chExt cx="5249137" cy="2982225"/>
          </a:xfrm>
        </p:grpSpPr>
        <p:sp>
          <p:nvSpPr>
            <p:cNvPr id="7" name="Freeform 7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2ADA03-7FBE-4620-965B-5E0A8FDCD1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 b="37407"/>
          <a:stretch/>
        </p:blipFill>
        <p:spPr>
          <a:xfrm>
            <a:off x="914400" y="3388528"/>
            <a:ext cx="7544137" cy="4222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66624A-AC3F-49F0-A7CF-D575FCFAB4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3374240"/>
            <a:ext cx="8373656" cy="43784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61154" y="629159"/>
            <a:ext cx="7464246" cy="94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03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TESTING VIDEO</a:t>
            </a:r>
          </a:p>
        </p:txBody>
      </p:sp>
      <p:sp>
        <p:nvSpPr>
          <p:cNvPr id="3" name="Freeform 3"/>
          <p:cNvSpPr/>
          <p:nvPr/>
        </p:nvSpPr>
        <p:spPr>
          <a:xfrm>
            <a:off x="13478697" y="607473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345880"/>
            <a:ext cx="3936853" cy="2236669"/>
            <a:chOff x="0" y="0"/>
            <a:chExt cx="5249137" cy="2982225"/>
          </a:xfrm>
        </p:grpSpPr>
        <p:sp>
          <p:nvSpPr>
            <p:cNvPr id="7" name="Freeform 7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" name="WhatsApp Video 2025-03-28 at 00.14.40_8c599202">
            <a:hlinkClick r:id="" action="ppaction://media"/>
            <a:extLst>
              <a:ext uri="{FF2B5EF4-FFF2-40B4-BE49-F238E27FC236}">
                <a16:creationId xmlns:a16="http://schemas.microsoft.com/office/drawing/2014/main" id="{79FD37A0-9D48-4DA4-9DB0-4E95CF737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75137" y="2186490"/>
            <a:ext cx="6378576" cy="643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0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5938" y="2197712"/>
            <a:ext cx="15596125" cy="957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endParaRPr lang="en-US" sz="4800" b="1" spc="24" dirty="0">
              <a:solidFill>
                <a:srgbClr val="221A2C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just">
              <a:lnSpc>
                <a:spcPts val="6720"/>
              </a:lnSpc>
            </a:pPr>
            <a:r>
              <a:rPr lang="en-US" sz="4800" b="1" spc="24" dirty="0">
                <a:solidFill>
                  <a:srgbClr val="221A2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1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an autonomous drone for safe and secure medical supply</a:t>
            </a:r>
          </a:p>
          <a:p>
            <a:pPr algn="just">
              <a:lnSpc>
                <a:spcPts val="5081"/>
              </a:lnSpc>
            </a:pPr>
            <a:endParaRPr lang="en-US" sz="3999" spc="19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6719"/>
              </a:lnSpc>
            </a:pPr>
            <a:r>
              <a:rPr lang="en-US" sz="4799" b="1" spc="23" dirty="0">
                <a:solidFill>
                  <a:srgbClr val="221A2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points: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1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 and structural design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1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Payload mechanism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1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</a:t>
            </a:r>
          </a:p>
          <a:p>
            <a:pPr algn="just">
              <a:lnSpc>
                <a:spcPts val="5501"/>
              </a:lnSpc>
            </a:pPr>
            <a:endParaRPr lang="en-US" sz="3999" spc="19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501"/>
              </a:lnSpc>
            </a:pPr>
            <a:endParaRPr lang="en-US" sz="3999" spc="19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501"/>
              </a:lnSpc>
            </a:pPr>
            <a:endParaRPr lang="en-US" sz="3999" spc="19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501"/>
              </a:lnSpc>
            </a:pPr>
            <a:endParaRPr lang="en-US" sz="3999" spc="19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501"/>
              </a:lnSpc>
            </a:pPr>
            <a:endParaRPr lang="en-US" sz="3999" spc="19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262149" y="57150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2"/>
                </a:lnTo>
                <a:lnTo>
                  <a:pt x="0" y="135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74466" y="728570"/>
            <a:ext cx="998768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639895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0561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2860" y="367566"/>
            <a:ext cx="3936853" cy="2236669"/>
            <a:chOff x="0" y="0"/>
            <a:chExt cx="5249137" cy="2982225"/>
          </a:xfrm>
        </p:grpSpPr>
        <p:sp>
          <p:nvSpPr>
            <p:cNvPr id="8" name="Freeform 8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65880" y="677381"/>
            <a:ext cx="4657725" cy="1357313"/>
          </a:xfrm>
          <a:custGeom>
            <a:avLst/>
            <a:gdLst/>
            <a:ahLst/>
            <a:cxnLst/>
            <a:rect l="l" t="t" r="r" b="b"/>
            <a:pathLst>
              <a:path w="4657725" h="1357313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18704" y="615191"/>
            <a:ext cx="8944958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PAYLOAD BAY DESIGN</a:t>
            </a:r>
          </a:p>
        </p:txBody>
      </p:sp>
      <p:sp>
        <p:nvSpPr>
          <p:cNvPr id="4" name="Freeform 4"/>
          <p:cNvSpPr/>
          <p:nvPr/>
        </p:nvSpPr>
        <p:spPr>
          <a:xfrm>
            <a:off x="13401654" y="3148484"/>
            <a:ext cx="4609846" cy="3990032"/>
          </a:xfrm>
          <a:custGeom>
            <a:avLst/>
            <a:gdLst/>
            <a:ahLst/>
            <a:cxnLst/>
            <a:rect l="l" t="t" r="r" b="b"/>
            <a:pathLst>
              <a:path w="4609846" h="3990032">
                <a:moveTo>
                  <a:pt x="0" y="0"/>
                </a:moveTo>
                <a:lnTo>
                  <a:pt x="4609845" y="0"/>
                </a:lnTo>
                <a:lnTo>
                  <a:pt x="4609845" y="3990032"/>
                </a:lnTo>
                <a:lnTo>
                  <a:pt x="0" y="3990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80" r="-1660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465880" y="7324561"/>
            <a:ext cx="4195644" cy="63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i="1">
                <a:solidFill>
                  <a:srgbClr val="221A2C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Payload Bay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8070" y="2375535"/>
            <a:ext cx="12281400" cy="688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Stable and lightweight cubical structure optimized for strength and efficiency, made from durable materials like craft board and foam.</a:t>
            </a:r>
          </a:p>
          <a:p>
            <a:pPr algn="l">
              <a:lnSpc>
                <a:spcPts val="3959"/>
              </a:lnSpc>
            </a:pPr>
            <a:endParaRPr lang="en-US" sz="39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63599" lvl="1" indent="-431800" algn="l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Hinged door with a controlled 90° opening to minimize impact forces on the payload.</a:t>
            </a:r>
          </a:p>
          <a:p>
            <a:pPr algn="l">
              <a:lnSpc>
                <a:spcPts val="3959"/>
              </a:lnSpc>
            </a:pPr>
            <a:endParaRPr lang="en-US" sz="39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63599" lvl="1" indent="-431800" algn="l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Dual-servo mechanism ensures secure locking and smooth operation.</a:t>
            </a:r>
          </a:p>
          <a:p>
            <a:pPr algn="l">
              <a:lnSpc>
                <a:spcPts val="3959"/>
              </a:lnSpc>
            </a:pPr>
            <a:endParaRPr lang="en-US" sz="39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63599" lvl="1" indent="-431800" algn="l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Auto-reset feature closes the door for the next use.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237703"/>
            <a:ext cx="3936853" cy="2236669"/>
            <a:chOff x="0" y="0"/>
            <a:chExt cx="5249137" cy="2982225"/>
          </a:xfrm>
        </p:grpSpPr>
        <p:sp>
          <p:nvSpPr>
            <p:cNvPr id="10" name="Freeform 10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2810" y="600300"/>
            <a:ext cx="10604512" cy="997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DROPPING MECHANISM</a:t>
            </a:r>
          </a:p>
        </p:txBody>
      </p:sp>
      <p:sp>
        <p:nvSpPr>
          <p:cNvPr id="3" name="Freeform 3"/>
          <p:cNvSpPr/>
          <p:nvPr/>
        </p:nvSpPr>
        <p:spPr>
          <a:xfrm>
            <a:off x="625433" y="3177074"/>
            <a:ext cx="4612645" cy="4077406"/>
          </a:xfrm>
          <a:custGeom>
            <a:avLst/>
            <a:gdLst/>
            <a:ahLst/>
            <a:cxnLst/>
            <a:rect l="l" t="t" r="r" b="b"/>
            <a:pathLst>
              <a:path w="4612645" h="4077406">
                <a:moveTo>
                  <a:pt x="0" y="0"/>
                </a:moveTo>
                <a:lnTo>
                  <a:pt x="4612645" y="0"/>
                </a:lnTo>
                <a:lnTo>
                  <a:pt x="4612645" y="4077406"/>
                </a:lnTo>
                <a:lnTo>
                  <a:pt x="0" y="407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96" t="-3572" r="-9078" b="-26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74007" y="2924211"/>
            <a:ext cx="3990138" cy="5677288"/>
          </a:xfrm>
          <a:custGeom>
            <a:avLst/>
            <a:gdLst/>
            <a:ahLst/>
            <a:cxnLst/>
            <a:rect l="l" t="t" r="r" b="b"/>
            <a:pathLst>
              <a:path w="3990138" h="5677288">
                <a:moveTo>
                  <a:pt x="0" y="0"/>
                </a:moveTo>
                <a:lnTo>
                  <a:pt x="3990139" y="0"/>
                </a:lnTo>
                <a:lnTo>
                  <a:pt x="3990139" y="5677288"/>
                </a:lnTo>
                <a:lnTo>
                  <a:pt x="0" y="5677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35" t="-2126" r="-17545" b="-170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52721" y="3264448"/>
            <a:ext cx="4609846" cy="3990032"/>
          </a:xfrm>
          <a:custGeom>
            <a:avLst/>
            <a:gdLst/>
            <a:ahLst/>
            <a:cxnLst/>
            <a:rect l="l" t="t" r="r" b="b"/>
            <a:pathLst>
              <a:path w="4609846" h="3990032">
                <a:moveTo>
                  <a:pt x="0" y="0"/>
                </a:moveTo>
                <a:lnTo>
                  <a:pt x="4609846" y="0"/>
                </a:lnTo>
                <a:lnTo>
                  <a:pt x="4609846" y="3990032"/>
                </a:lnTo>
                <a:lnTo>
                  <a:pt x="0" y="399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80" r="-1660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51831" y="8811049"/>
            <a:ext cx="3339108" cy="55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400" b="1" i="1" dirty="0">
                <a:solidFill>
                  <a:srgbClr val="221A2C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Payload Loaded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2116" y="8811049"/>
            <a:ext cx="3902512" cy="55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400" b="1" i="1" dirty="0">
                <a:solidFill>
                  <a:srgbClr val="221A2C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Payload Unloading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58840" y="8811049"/>
            <a:ext cx="3806785" cy="55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400" b="1" i="1" dirty="0">
                <a:solidFill>
                  <a:srgbClr val="221A2C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Payload Unloaded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5352537" y="5234822"/>
            <a:ext cx="1744976" cy="394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 flipV="1">
            <a:off x="11278740" y="5157327"/>
            <a:ext cx="1744976" cy="394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Freeform 11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630275" y="57428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00184" y="220523"/>
            <a:ext cx="2236669" cy="2236669"/>
          </a:xfrm>
          <a:custGeom>
            <a:avLst/>
            <a:gdLst/>
            <a:ahLst/>
            <a:cxnLst/>
            <a:rect l="l" t="t" r="r" b="b"/>
            <a:pathLst>
              <a:path w="2236669" h="2236669">
                <a:moveTo>
                  <a:pt x="0" y="0"/>
                </a:moveTo>
                <a:lnTo>
                  <a:pt x="2236669" y="0"/>
                </a:lnTo>
                <a:lnTo>
                  <a:pt x="2236669" y="2236669"/>
                </a:lnTo>
                <a:lnTo>
                  <a:pt x="0" y="22366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355126"/>
            <a:ext cx="1967464" cy="1967464"/>
          </a:xfrm>
          <a:custGeom>
            <a:avLst/>
            <a:gdLst/>
            <a:ahLst/>
            <a:cxnLst/>
            <a:rect l="l" t="t" r="r" b="b"/>
            <a:pathLst>
              <a:path w="1967464" h="1967464">
                <a:moveTo>
                  <a:pt x="0" y="0"/>
                </a:moveTo>
                <a:lnTo>
                  <a:pt x="1967464" y="0"/>
                </a:lnTo>
                <a:lnTo>
                  <a:pt x="1967464" y="1967464"/>
                </a:lnTo>
                <a:lnTo>
                  <a:pt x="0" y="19674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96942" y="57428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67649" y="573880"/>
            <a:ext cx="9522016" cy="997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AUTONOMOUS MISSION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1194110" y="3427036"/>
            <a:ext cx="6465240" cy="3830654"/>
          </a:xfrm>
          <a:custGeom>
            <a:avLst/>
            <a:gdLst/>
            <a:ahLst/>
            <a:cxnLst/>
            <a:rect l="l" t="t" r="r" b="b"/>
            <a:pathLst>
              <a:path w="6465240" h="3830654">
                <a:moveTo>
                  <a:pt x="0" y="0"/>
                </a:moveTo>
                <a:lnTo>
                  <a:pt x="6465240" y="0"/>
                </a:lnTo>
                <a:lnTo>
                  <a:pt x="6465240" y="3830655"/>
                </a:lnTo>
                <a:lnTo>
                  <a:pt x="0" y="383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013135" y="7371991"/>
            <a:ext cx="7041531" cy="1114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i="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Overall Autonomous mission planning on Mission Planner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3951" y="2471850"/>
            <a:ext cx="10654910" cy="6980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Preparation – Setting up for the operation.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Defining GPS Coordinates &amp; Planning Route – Determining the flight path.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Takeoff – Drone begins the mission.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Scanning for QR Code – Searching for a target QR code.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Possible Outcomes: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 Code Not Detected → Drone proceeds to the destination.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 at Destination → Retrieves data, hovers, and drops payload.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 Before Destination → Proceeds with retrieval and precision hovering.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Payload Dropping – Delivering the package.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Returning to Launch Base – Mission completion.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330431"/>
            <a:ext cx="3936853" cy="2236669"/>
            <a:chOff x="0" y="0"/>
            <a:chExt cx="5249137" cy="2982225"/>
          </a:xfrm>
        </p:grpSpPr>
        <p:sp>
          <p:nvSpPr>
            <p:cNvPr id="10" name="Freeform 10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58819" y="693765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78248" y="627225"/>
            <a:ext cx="8658225" cy="997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QR CODE DETECTION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537131" y="2449070"/>
            <a:ext cx="11213738" cy="7030845"/>
            <a:chOff x="0" y="0"/>
            <a:chExt cx="14951651" cy="9374460"/>
          </a:xfrm>
        </p:grpSpPr>
        <p:sp>
          <p:nvSpPr>
            <p:cNvPr id="5" name="AutoShape 5"/>
            <p:cNvSpPr/>
            <p:nvPr/>
          </p:nvSpPr>
          <p:spPr>
            <a:xfrm>
              <a:off x="7285087" y="2558061"/>
              <a:ext cx="14881" cy="656573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6" name="Group 6"/>
            <p:cNvGrpSpPr/>
            <p:nvPr/>
          </p:nvGrpSpPr>
          <p:grpSpPr>
            <a:xfrm>
              <a:off x="4957854" y="0"/>
              <a:ext cx="4624703" cy="1043759"/>
              <a:chOff x="0" y="0"/>
              <a:chExt cx="9303692" cy="209976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303692" cy="2099769"/>
              </a:xfrm>
              <a:custGeom>
                <a:avLst/>
                <a:gdLst/>
                <a:ahLst/>
                <a:cxnLst/>
                <a:rect l="l" t="t" r="r" b="b"/>
                <a:pathLst>
                  <a:path w="9303692" h="2099769">
                    <a:moveTo>
                      <a:pt x="66961" y="0"/>
                    </a:moveTo>
                    <a:lnTo>
                      <a:pt x="9236730" y="0"/>
                    </a:lnTo>
                    <a:cubicBezTo>
                      <a:pt x="9273712" y="0"/>
                      <a:pt x="9303692" y="29980"/>
                      <a:pt x="9303692" y="66961"/>
                    </a:cubicBezTo>
                    <a:lnTo>
                      <a:pt x="9303692" y="2032808"/>
                    </a:lnTo>
                    <a:cubicBezTo>
                      <a:pt x="9303692" y="2069790"/>
                      <a:pt x="9273712" y="2099769"/>
                      <a:pt x="9236730" y="2099769"/>
                    </a:cubicBezTo>
                    <a:lnTo>
                      <a:pt x="66961" y="2099769"/>
                    </a:lnTo>
                    <a:cubicBezTo>
                      <a:pt x="29980" y="2099769"/>
                      <a:pt x="0" y="2069790"/>
                      <a:pt x="0" y="2032808"/>
                    </a:cubicBezTo>
                    <a:lnTo>
                      <a:pt x="0" y="66961"/>
                    </a:lnTo>
                    <a:cubicBezTo>
                      <a:pt x="0" y="29980"/>
                      <a:pt x="29980" y="0"/>
                      <a:pt x="66961" y="0"/>
                    </a:cubicBezTo>
                    <a:close/>
                  </a:path>
                </a:pathLst>
              </a:custGeom>
              <a:solidFill>
                <a:srgbClr val="CFED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76200"/>
                <a:ext cx="9303692" cy="2175969"/>
              </a:xfrm>
              <a:prstGeom prst="rect">
                <a:avLst/>
              </a:prstGeom>
            </p:spPr>
            <p:txBody>
              <a:bodyPr lIns="9023" tIns="9023" rIns="9023" bIns="9023" rtlCol="0" anchor="ctr"/>
              <a:lstStyle/>
              <a:p>
                <a:pPr algn="ctr">
                  <a:lnSpc>
                    <a:spcPts val="2784"/>
                  </a:lnSpc>
                </a:pPr>
                <a:r>
                  <a:rPr lang="en-US" sz="1989" b="1">
                    <a:solidFill>
                      <a:srgbClr val="000000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Take off</a:t>
                </a: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987617" y="1514303"/>
              <a:ext cx="4594941" cy="1043759"/>
              <a:chOff x="0" y="0"/>
              <a:chExt cx="9243818" cy="209976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243818" cy="2099769"/>
              </a:xfrm>
              <a:custGeom>
                <a:avLst/>
                <a:gdLst/>
                <a:ahLst/>
                <a:cxnLst/>
                <a:rect l="l" t="t" r="r" b="b"/>
                <a:pathLst>
                  <a:path w="9243818" h="2099769">
                    <a:moveTo>
                      <a:pt x="67395" y="0"/>
                    </a:moveTo>
                    <a:lnTo>
                      <a:pt x="9176423" y="0"/>
                    </a:lnTo>
                    <a:cubicBezTo>
                      <a:pt x="9194297" y="0"/>
                      <a:pt x="9211439" y="7101"/>
                      <a:pt x="9224078" y="19740"/>
                    </a:cubicBezTo>
                    <a:cubicBezTo>
                      <a:pt x="9236718" y="32379"/>
                      <a:pt x="9243818" y="49521"/>
                      <a:pt x="9243818" y="67395"/>
                    </a:cubicBezTo>
                    <a:lnTo>
                      <a:pt x="9243818" y="2032374"/>
                    </a:lnTo>
                    <a:cubicBezTo>
                      <a:pt x="9243818" y="2050248"/>
                      <a:pt x="9236718" y="2067391"/>
                      <a:pt x="9224078" y="2080030"/>
                    </a:cubicBezTo>
                    <a:cubicBezTo>
                      <a:pt x="9211439" y="2092669"/>
                      <a:pt x="9194297" y="2099769"/>
                      <a:pt x="9176423" y="2099769"/>
                    </a:cubicBezTo>
                    <a:lnTo>
                      <a:pt x="67395" y="2099769"/>
                    </a:lnTo>
                    <a:cubicBezTo>
                      <a:pt x="49521" y="2099769"/>
                      <a:pt x="32379" y="2092669"/>
                      <a:pt x="19740" y="2080030"/>
                    </a:cubicBezTo>
                    <a:cubicBezTo>
                      <a:pt x="7101" y="2067391"/>
                      <a:pt x="0" y="2050248"/>
                      <a:pt x="0" y="2032374"/>
                    </a:cubicBezTo>
                    <a:lnTo>
                      <a:pt x="0" y="67395"/>
                    </a:lnTo>
                    <a:cubicBezTo>
                      <a:pt x="0" y="49521"/>
                      <a:pt x="7101" y="32379"/>
                      <a:pt x="19740" y="19740"/>
                    </a:cubicBezTo>
                    <a:cubicBezTo>
                      <a:pt x="32379" y="7101"/>
                      <a:pt x="49521" y="0"/>
                      <a:pt x="67395" y="0"/>
                    </a:cubicBezTo>
                    <a:close/>
                  </a:path>
                </a:pathLst>
              </a:custGeom>
              <a:solidFill>
                <a:srgbClr val="CFED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9243818" cy="2175969"/>
              </a:xfrm>
              <a:prstGeom prst="rect">
                <a:avLst/>
              </a:prstGeom>
            </p:spPr>
            <p:txBody>
              <a:bodyPr lIns="9023" tIns="9023" rIns="9023" bIns="9023" rtlCol="0" anchor="ctr"/>
              <a:lstStyle/>
              <a:p>
                <a:pPr algn="ctr">
                  <a:lnSpc>
                    <a:spcPts val="2784"/>
                  </a:lnSpc>
                </a:pPr>
                <a:r>
                  <a:rPr lang="en-US" sz="1989" b="1">
                    <a:solidFill>
                      <a:srgbClr val="000000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Scanning for QR code</a:t>
                </a:r>
              </a:p>
            </p:txBody>
          </p:sp>
        </p:grpSp>
        <p:sp>
          <p:nvSpPr>
            <p:cNvPr id="12" name="AutoShape 12"/>
            <p:cNvSpPr/>
            <p:nvPr/>
          </p:nvSpPr>
          <p:spPr>
            <a:xfrm>
              <a:off x="7270206" y="1043759"/>
              <a:ext cx="14881" cy="470544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3" name="Group 13"/>
            <p:cNvGrpSpPr/>
            <p:nvPr/>
          </p:nvGrpSpPr>
          <p:grpSpPr>
            <a:xfrm>
              <a:off x="4987617" y="3214634"/>
              <a:ext cx="4624703" cy="1079520"/>
              <a:chOff x="0" y="0"/>
              <a:chExt cx="9303692" cy="217171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303692" cy="2171712"/>
              </a:xfrm>
              <a:custGeom>
                <a:avLst/>
                <a:gdLst/>
                <a:ahLst/>
                <a:cxnLst/>
                <a:rect l="l" t="t" r="r" b="b"/>
                <a:pathLst>
                  <a:path w="9303692" h="2171712">
                    <a:moveTo>
                      <a:pt x="66961" y="0"/>
                    </a:moveTo>
                    <a:lnTo>
                      <a:pt x="9236730" y="0"/>
                    </a:lnTo>
                    <a:cubicBezTo>
                      <a:pt x="9273712" y="0"/>
                      <a:pt x="9303692" y="29980"/>
                      <a:pt x="9303692" y="66961"/>
                    </a:cubicBezTo>
                    <a:lnTo>
                      <a:pt x="9303692" y="2104751"/>
                    </a:lnTo>
                    <a:cubicBezTo>
                      <a:pt x="9303692" y="2141733"/>
                      <a:pt x="9273712" y="2171712"/>
                      <a:pt x="9236730" y="2171712"/>
                    </a:cubicBezTo>
                    <a:lnTo>
                      <a:pt x="66961" y="2171712"/>
                    </a:lnTo>
                    <a:cubicBezTo>
                      <a:pt x="29980" y="2171712"/>
                      <a:pt x="0" y="2141733"/>
                      <a:pt x="0" y="2104751"/>
                    </a:cubicBezTo>
                    <a:lnTo>
                      <a:pt x="0" y="66961"/>
                    </a:lnTo>
                    <a:cubicBezTo>
                      <a:pt x="0" y="29980"/>
                      <a:pt x="29980" y="0"/>
                      <a:pt x="66961" y="0"/>
                    </a:cubicBezTo>
                    <a:close/>
                  </a:path>
                </a:pathLst>
              </a:custGeom>
              <a:solidFill>
                <a:srgbClr val="CFED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76200"/>
                <a:ext cx="9303692" cy="2247912"/>
              </a:xfrm>
              <a:prstGeom prst="rect">
                <a:avLst/>
              </a:prstGeom>
            </p:spPr>
            <p:txBody>
              <a:bodyPr lIns="9023" tIns="9023" rIns="9023" bIns="9023" rtlCol="0" anchor="ctr"/>
              <a:lstStyle/>
              <a:p>
                <a:pPr algn="ctr">
                  <a:lnSpc>
                    <a:spcPts val="2784"/>
                  </a:lnSpc>
                </a:pPr>
                <a:r>
                  <a:rPr lang="en-US" sz="1989" b="1">
                    <a:solidFill>
                      <a:srgbClr val="000000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Recognition of QR code at destination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0295233" y="3214634"/>
              <a:ext cx="4656417" cy="1079520"/>
              <a:chOff x="0" y="0"/>
              <a:chExt cx="9367493" cy="217171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367493" cy="2171712"/>
              </a:xfrm>
              <a:custGeom>
                <a:avLst/>
                <a:gdLst/>
                <a:ahLst/>
                <a:cxnLst/>
                <a:rect l="l" t="t" r="r" b="b"/>
                <a:pathLst>
                  <a:path w="9367493" h="2171712">
                    <a:moveTo>
                      <a:pt x="66505" y="0"/>
                    </a:moveTo>
                    <a:lnTo>
                      <a:pt x="9300987" y="0"/>
                    </a:lnTo>
                    <a:cubicBezTo>
                      <a:pt x="9337717" y="0"/>
                      <a:pt x="9367493" y="29775"/>
                      <a:pt x="9367493" y="66505"/>
                    </a:cubicBezTo>
                    <a:lnTo>
                      <a:pt x="9367493" y="2105207"/>
                    </a:lnTo>
                    <a:cubicBezTo>
                      <a:pt x="9367493" y="2141937"/>
                      <a:pt x="9337717" y="2171712"/>
                      <a:pt x="9300987" y="2171712"/>
                    </a:cubicBezTo>
                    <a:lnTo>
                      <a:pt x="66505" y="2171712"/>
                    </a:lnTo>
                    <a:cubicBezTo>
                      <a:pt x="29775" y="2171712"/>
                      <a:pt x="0" y="2141937"/>
                      <a:pt x="0" y="2105207"/>
                    </a:cubicBezTo>
                    <a:lnTo>
                      <a:pt x="0" y="66505"/>
                    </a:lnTo>
                    <a:cubicBezTo>
                      <a:pt x="0" y="29775"/>
                      <a:pt x="29775" y="0"/>
                      <a:pt x="66505" y="0"/>
                    </a:cubicBezTo>
                    <a:close/>
                  </a:path>
                </a:pathLst>
              </a:custGeom>
              <a:solidFill>
                <a:srgbClr val="CFED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76200"/>
                <a:ext cx="9367493" cy="2247912"/>
              </a:xfrm>
              <a:prstGeom prst="rect">
                <a:avLst/>
              </a:prstGeom>
            </p:spPr>
            <p:txBody>
              <a:bodyPr lIns="9023" tIns="9023" rIns="9023" bIns="9023" rtlCol="0" anchor="ctr"/>
              <a:lstStyle/>
              <a:p>
                <a:pPr algn="ctr">
                  <a:lnSpc>
                    <a:spcPts val="2784"/>
                  </a:lnSpc>
                </a:pPr>
                <a:r>
                  <a:rPr lang="en-US" sz="1989" b="1">
                    <a:solidFill>
                      <a:srgbClr val="000000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Recognition of QR code before destination</a:t>
                </a:r>
              </a:p>
            </p:txBody>
          </p:sp>
        </p:grpSp>
        <p:sp>
          <p:nvSpPr>
            <p:cNvPr id="19" name="AutoShape 19"/>
            <p:cNvSpPr/>
            <p:nvPr/>
          </p:nvSpPr>
          <p:spPr>
            <a:xfrm>
              <a:off x="9582557" y="2036182"/>
              <a:ext cx="3040884" cy="1178452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0" name="Group 20"/>
            <p:cNvGrpSpPr/>
            <p:nvPr/>
          </p:nvGrpSpPr>
          <p:grpSpPr>
            <a:xfrm>
              <a:off x="0" y="3214634"/>
              <a:ext cx="4304703" cy="1043759"/>
              <a:chOff x="0" y="0"/>
              <a:chExt cx="8659936" cy="209976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659936" cy="2099769"/>
              </a:xfrm>
              <a:custGeom>
                <a:avLst/>
                <a:gdLst/>
                <a:ahLst/>
                <a:cxnLst/>
                <a:rect l="l" t="t" r="r" b="b"/>
                <a:pathLst>
                  <a:path w="8659936" h="2099769">
                    <a:moveTo>
                      <a:pt x="71939" y="0"/>
                    </a:moveTo>
                    <a:lnTo>
                      <a:pt x="8587997" y="0"/>
                    </a:lnTo>
                    <a:cubicBezTo>
                      <a:pt x="8627728" y="0"/>
                      <a:pt x="8659936" y="32208"/>
                      <a:pt x="8659936" y="71939"/>
                    </a:cubicBezTo>
                    <a:lnTo>
                      <a:pt x="8659936" y="2027830"/>
                    </a:lnTo>
                    <a:cubicBezTo>
                      <a:pt x="8659936" y="2067561"/>
                      <a:pt x="8627728" y="2099769"/>
                      <a:pt x="8587997" y="2099769"/>
                    </a:cubicBezTo>
                    <a:lnTo>
                      <a:pt x="71939" y="2099769"/>
                    </a:lnTo>
                    <a:cubicBezTo>
                      <a:pt x="32208" y="2099769"/>
                      <a:pt x="0" y="2067561"/>
                      <a:pt x="0" y="2027830"/>
                    </a:cubicBezTo>
                    <a:lnTo>
                      <a:pt x="0" y="71939"/>
                    </a:lnTo>
                    <a:cubicBezTo>
                      <a:pt x="0" y="32208"/>
                      <a:pt x="32208" y="0"/>
                      <a:pt x="71939" y="0"/>
                    </a:cubicBezTo>
                    <a:close/>
                  </a:path>
                </a:pathLst>
              </a:custGeom>
              <a:solidFill>
                <a:srgbClr val="CFED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76200"/>
                <a:ext cx="8659936" cy="2175969"/>
              </a:xfrm>
              <a:prstGeom prst="rect">
                <a:avLst/>
              </a:prstGeom>
            </p:spPr>
            <p:txBody>
              <a:bodyPr lIns="9023" tIns="9023" rIns="9023" bIns="9023" rtlCol="0" anchor="ctr"/>
              <a:lstStyle/>
              <a:p>
                <a:pPr algn="ctr">
                  <a:lnSpc>
                    <a:spcPts val="2784"/>
                  </a:lnSpc>
                </a:pPr>
                <a:r>
                  <a:rPr lang="en-US" sz="1989" b="1">
                    <a:solidFill>
                      <a:srgbClr val="000000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QR code is not detected</a:t>
                </a:r>
              </a:p>
            </p:txBody>
          </p:sp>
        </p:grpSp>
        <p:sp>
          <p:nvSpPr>
            <p:cNvPr id="23" name="AutoShape 23"/>
            <p:cNvSpPr/>
            <p:nvPr/>
          </p:nvSpPr>
          <p:spPr>
            <a:xfrm flipH="1">
              <a:off x="2152352" y="2036182"/>
              <a:ext cx="2835265" cy="1178452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4" name="Group 24"/>
            <p:cNvGrpSpPr/>
            <p:nvPr/>
          </p:nvGrpSpPr>
          <p:grpSpPr>
            <a:xfrm>
              <a:off x="4987617" y="4914966"/>
              <a:ext cx="4594941" cy="1079520"/>
              <a:chOff x="0" y="0"/>
              <a:chExt cx="9243818" cy="217171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243818" cy="2171712"/>
              </a:xfrm>
              <a:custGeom>
                <a:avLst/>
                <a:gdLst/>
                <a:ahLst/>
                <a:cxnLst/>
                <a:rect l="l" t="t" r="r" b="b"/>
                <a:pathLst>
                  <a:path w="9243818" h="2171712">
                    <a:moveTo>
                      <a:pt x="67395" y="0"/>
                    </a:moveTo>
                    <a:lnTo>
                      <a:pt x="9176423" y="0"/>
                    </a:lnTo>
                    <a:cubicBezTo>
                      <a:pt x="9194297" y="0"/>
                      <a:pt x="9211439" y="7101"/>
                      <a:pt x="9224078" y="19740"/>
                    </a:cubicBezTo>
                    <a:cubicBezTo>
                      <a:pt x="9236718" y="32379"/>
                      <a:pt x="9243818" y="49521"/>
                      <a:pt x="9243818" y="67395"/>
                    </a:cubicBezTo>
                    <a:lnTo>
                      <a:pt x="9243818" y="2104317"/>
                    </a:lnTo>
                    <a:cubicBezTo>
                      <a:pt x="9243818" y="2122191"/>
                      <a:pt x="9236718" y="2139334"/>
                      <a:pt x="9224078" y="2151973"/>
                    </a:cubicBezTo>
                    <a:cubicBezTo>
                      <a:pt x="9211439" y="2164612"/>
                      <a:pt x="9194297" y="2171712"/>
                      <a:pt x="9176423" y="2171712"/>
                    </a:cubicBezTo>
                    <a:lnTo>
                      <a:pt x="67395" y="2171712"/>
                    </a:lnTo>
                    <a:cubicBezTo>
                      <a:pt x="49521" y="2171712"/>
                      <a:pt x="32379" y="2164612"/>
                      <a:pt x="19740" y="2151973"/>
                    </a:cubicBezTo>
                    <a:cubicBezTo>
                      <a:pt x="7101" y="2139334"/>
                      <a:pt x="0" y="2122191"/>
                      <a:pt x="0" y="2104317"/>
                    </a:cubicBezTo>
                    <a:lnTo>
                      <a:pt x="0" y="67395"/>
                    </a:lnTo>
                    <a:cubicBezTo>
                      <a:pt x="0" y="49521"/>
                      <a:pt x="7101" y="32379"/>
                      <a:pt x="19740" y="19740"/>
                    </a:cubicBezTo>
                    <a:cubicBezTo>
                      <a:pt x="32379" y="7101"/>
                      <a:pt x="49521" y="0"/>
                      <a:pt x="67395" y="0"/>
                    </a:cubicBezTo>
                    <a:close/>
                  </a:path>
                </a:pathLst>
              </a:custGeom>
              <a:solidFill>
                <a:srgbClr val="CFED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76200"/>
                <a:ext cx="9243818" cy="2247912"/>
              </a:xfrm>
              <a:prstGeom prst="rect">
                <a:avLst/>
              </a:prstGeom>
            </p:spPr>
            <p:txBody>
              <a:bodyPr lIns="9023" tIns="9023" rIns="9023" bIns="9023" rtlCol="0" anchor="ctr"/>
              <a:lstStyle/>
              <a:p>
                <a:pPr algn="ctr">
                  <a:lnSpc>
                    <a:spcPts val="2784"/>
                  </a:lnSpc>
                </a:pPr>
                <a:r>
                  <a:rPr lang="en-US" sz="1989" b="1">
                    <a:solidFill>
                      <a:srgbClr val="000000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Retrieval of the data in </a:t>
                </a:r>
              </a:p>
              <a:p>
                <a:pPr algn="ctr">
                  <a:lnSpc>
                    <a:spcPts val="2784"/>
                  </a:lnSpc>
                </a:pPr>
                <a:r>
                  <a:rPr lang="en-US" sz="1989" b="1">
                    <a:solidFill>
                      <a:srgbClr val="000000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the QR code.</a:t>
                </a:r>
              </a:p>
            </p:txBody>
          </p:sp>
        </p:grpSp>
        <p:sp>
          <p:nvSpPr>
            <p:cNvPr id="27" name="AutoShape 27"/>
            <p:cNvSpPr/>
            <p:nvPr/>
          </p:nvSpPr>
          <p:spPr>
            <a:xfrm flipH="1">
              <a:off x="7285087" y="4294155"/>
              <a:ext cx="14881" cy="620811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8" name="Group 28"/>
            <p:cNvGrpSpPr/>
            <p:nvPr/>
          </p:nvGrpSpPr>
          <p:grpSpPr>
            <a:xfrm>
              <a:off x="4987617" y="6615779"/>
              <a:ext cx="4594941" cy="1079524"/>
              <a:chOff x="0" y="0"/>
              <a:chExt cx="9243818" cy="217172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9243818" cy="2171720"/>
              </a:xfrm>
              <a:custGeom>
                <a:avLst/>
                <a:gdLst/>
                <a:ahLst/>
                <a:cxnLst/>
                <a:rect l="l" t="t" r="r" b="b"/>
                <a:pathLst>
                  <a:path w="9243818" h="2171720">
                    <a:moveTo>
                      <a:pt x="67395" y="0"/>
                    </a:moveTo>
                    <a:lnTo>
                      <a:pt x="9176423" y="0"/>
                    </a:lnTo>
                    <a:cubicBezTo>
                      <a:pt x="9194297" y="0"/>
                      <a:pt x="9211439" y="7101"/>
                      <a:pt x="9224078" y="19740"/>
                    </a:cubicBezTo>
                    <a:cubicBezTo>
                      <a:pt x="9236718" y="32379"/>
                      <a:pt x="9243818" y="49521"/>
                      <a:pt x="9243818" y="67395"/>
                    </a:cubicBezTo>
                    <a:lnTo>
                      <a:pt x="9243818" y="2104325"/>
                    </a:lnTo>
                    <a:cubicBezTo>
                      <a:pt x="9243818" y="2122199"/>
                      <a:pt x="9236718" y="2139341"/>
                      <a:pt x="9224078" y="2151980"/>
                    </a:cubicBezTo>
                    <a:cubicBezTo>
                      <a:pt x="9211439" y="2164619"/>
                      <a:pt x="9194297" y="2171720"/>
                      <a:pt x="9176423" y="2171720"/>
                    </a:cubicBezTo>
                    <a:lnTo>
                      <a:pt x="67395" y="2171720"/>
                    </a:lnTo>
                    <a:cubicBezTo>
                      <a:pt x="49521" y="2171720"/>
                      <a:pt x="32379" y="2164619"/>
                      <a:pt x="19740" y="2151980"/>
                    </a:cubicBezTo>
                    <a:cubicBezTo>
                      <a:pt x="7101" y="2139341"/>
                      <a:pt x="0" y="2122199"/>
                      <a:pt x="0" y="2104325"/>
                    </a:cubicBezTo>
                    <a:lnTo>
                      <a:pt x="0" y="67395"/>
                    </a:lnTo>
                    <a:cubicBezTo>
                      <a:pt x="0" y="49521"/>
                      <a:pt x="7101" y="32379"/>
                      <a:pt x="19740" y="19740"/>
                    </a:cubicBezTo>
                    <a:cubicBezTo>
                      <a:pt x="32379" y="7101"/>
                      <a:pt x="49521" y="0"/>
                      <a:pt x="67395" y="0"/>
                    </a:cubicBezTo>
                    <a:close/>
                  </a:path>
                </a:pathLst>
              </a:custGeom>
              <a:solidFill>
                <a:srgbClr val="CFED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76200"/>
                <a:ext cx="9243818" cy="2247920"/>
              </a:xfrm>
              <a:prstGeom prst="rect">
                <a:avLst/>
              </a:prstGeom>
            </p:spPr>
            <p:txBody>
              <a:bodyPr lIns="9023" tIns="9023" rIns="9023" bIns="9023" rtlCol="0" anchor="ctr"/>
              <a:lstStyle/>
              <a:p>
                <a:pPr algn="ctr">
                  <a:lnSpc>
                    <a:spcPts val="2785"/>
                  </a:lnSpc>
                </a:pPr>
                <a:r>
                  <a:rPr lang="en-US" sz="1989" b="1">
                    <a:solidFill>
                      <a:srgbClr val="000000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Precision hovering over the QR code</a:t>
                </a:r>
              </a:p>
            </p:txBody>
          </p:sp>
        </p:grpSp>
        <p:sp>
          <p:nvSpPr>
            <p:cNvPr id="31" name="AutoShape 31"/>
            <p:cNvSpPr/>
            <p:nvPr/>
          </p:nvSpPr>
          <p:spPr>
            <a:xfrm>
              <a:off x="7285087" y="5994486"/>
              <a:ext cx="0" cy="621293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32" name="Group 32"/>
            <p:cNvGrpSpPr/>
            <p:nvPr/>
          </p:nvGrpSpPr>
          <p:grpSpPr>
            <a:xfrm>
              <a:off x="4987617" y="8330701"/>
              <a:ext cx="4624703" cy="1043759"/>
              <a:chOff x="0" y="0"/>
              <a:chExt cx="9303692" cy="209976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303692" cy="2099769"/>
              </a:xfrm>
              <a:custGeom>
                <a:avLst/>
                <a:gdLst/>
                <a:ahLst/>
                <a:cxnLst/>
                <a:rect l="l" t="t" r="r" b="b"/>
                <a:pathLst>
                  <a:path w="9303692" h="2099769">
                    <a:moveTo>
                      <a:pt x="66961" y="0"/>
                    </a:moveTo>
                    <a:lnTo>
                      <a:pt x="9236730" y="0"/>
                    </a:lnTo>
                    <a:cubicBezTo>
                      <a:pt x="9273712" y="0"/>
                      <a:pt x="9303692" y="29980"/>
                      <a:pt x="9303692" y="66961"/>
                    </a:cubicBezTo>
                    <a:lnTo>
                      <a:pt x="9303692" y="2032808"/>
                    </a:lnTo>
                    <a:cubicBezTo>
                      <a:pt x="9303692" y="2069790"/>
                      <a:pt x="9273712" y="2099769"/>
                      <a:pt x="9236730" y="2099769"/>
                    </a:cubicBezTo>
                    <a:lnTo>
                      <a:pt x="66961" y="2099769"/>
                    </a:lnTo>
                    <a:cubicBezTo>
                      <a:pt x="29980" y="2099769"/>
                      <a:pt x="0" y="2069790"/>
                      <a:pt x="0" y="2032808"/>
                    </a:cubicBezTo>
                    <a:lnTo>
                      <a:pt x="0" y="66961"/>
                    </a:lnTo>
                    <a:cubicBezTo>
                      <a:pt x="0" y="29980"/>
                      <a:pt x="29980" y="0"/>
                      <a:pt x="66961" y="0"/>
                    </a:cubicBezTo>
                    <a:close/>
                  </a:path>
                </a:pathLst>
              </a:custGeom>
              <a:solidFill>
                <a:srgbClr val="CFED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76200"/>
                <a:ext cx="9303692" cy="2175969"/>
              </a:xfrm>
              <a:prstGeom prst="rect">
                <a:avLst/>
              </a:prstGeom>
            </p:spPr>
            <p:txBody>
              <a:bodyPr lIns="9023" tIns="9023" rIns="9023" bIns="9023" rtlCol="0" anchor="ctr"/>
              <a:lstStyle/>
              <a:p>
                <a:pPr algn="ctr">
                  <a:lnSpc>
                    <a:spcPts val="2785"/>
                  </a:lnSpc>
                </a:pPr>
                <a:r>
                  <a:rPr lang="en-US" sz="1989" b="1">
                    <a:solidFill>
                      <a:srgbClr val="000000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Payload dropping  </a:t>
                </a:r>
              </a:p>
            </p:txBody>
          </p:sp>
        </p:grpSp>
        <p:sp>
          <p:nvSpPr>
            <p:cNvPr id="35" name="AutoShape 35"/>
            <p:cNvSpPr/>
            <p:nvPr/>
          </p:nvSpPr>
          <p:spPr>
            <a:xfrm>
              <a:off x="7285087" y="7695303"/>
              <a:ext cx="14881" cy="635398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36" name="Group 36"/>
            <p:cNvGrpSpPr/>
            <p:nvPr/>
          </p:nvGrpSpPr>
          <p:grpSpPr>
            <a:xfrm>
              <a:off x="0" y="5864099"/>
              <a:ext cx="4304703" cy="1043759"/>
              <a:chOff x="0" y="0"/>
              <a:chExt cx="8659936" cy="2099769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659936" cy="2099769"/>
              </a:xfrm>
              <a:custGeom>
                <a:avLst/>
                <a:gdLst/>
                <a:ahLst/>
                <a:cxnLst/>
                <a:rect l="l" t="t" r="r" b="b"/>
                <a:pathLst>
                  <a:path w="8659936" h="2099769">
                    <a:moveTo>
                      <a:pt x="71939" y="0"/>
                    </a:moveTo>
                    <a:lnTo>
                      <a:pt x="8587997" y="0"/>
                    </a:lnTo>
                    <a:cubicBezTo>
                      <a:pt x="8627728" y="0"/>
                      <a:pt x="8659936" y="32208"/>
                      <a:pt x="8659936" y="71939"/>
                    </a:cubicBezTo>
                    <a:lnTo>
                      <a:pt x="8659936" y="2027830"/>
                    </a:lnTo>
                    <a:cubicBezTo>
                      <a:pt x="8659936" y="2067561"/>
                      <a:pt x="8627728" y="2099769"/>
                      <a:pt x="8587997" y="2099769"/>
                    </a:cubicBezTo>
                    <a:lnTo>
                      <a:pt x="71939" y="2099769"/>
                    </a:lnTo>
                    <a:cubicBezTo>
                      <a:pt x="32208" y="2099769"/>
                      <a:pt x="0" y="2067561"/>
                      <a:pt x="0" y="2027830"/>
                    </a:cubicBezTo>
                    <a:lnTo>
                      <a:pt x="0" y="71939"/>
                    </a:lnTo>
                    <a:cubicBezTo>
                      <a:pt x="0" y="32208"/>
                      <a:pt x="32208" y="0"/>
                      <a:pt x="71939" y="0"/>
                    </a:cubicBezTo>
                    <a:close/>
                  </a:path>
                </a:pathLst>
              </a:custGeom>
              <a:solidFill>
                <a:srgbClr val="CFED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76200"/>
                <a:ext cx="8659936" cy="2175969"/>
              </a:xfrm>
              <a:prstGeom prst="rect">
                <a:avLst/>
              </a:prstGeom>
            </p:spPr>
            <p:txBody>
              <a:bodyPr lIns="9023" tIns="9023" rIns="9023" bIns="9023" rtlCol="0" anchor="ctr"/>
              <a:lstStyle/>
              <a:p>
                <a:pPr algn="ctr">
                  <a:lnSpc>
                    <a:spcPts val="2784"/>
                  </a:lnSpc>
                </a:pPr>
                <a:r>
                  <a:rPr lang="en-US" sz="1989" b="1">
                    <a:solidFill>
                      <a:srgbClr val="000000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Arrival at destination</a:t>
                </a:r>
              </a:p>
            </p:txBody>
          </p:sp>
        </p:grpSp>
        <p:sp>
          <p:nvSpPr>
            <p:cNvPr id="39" name="AutoShape 39"/>
            <p:cNvSpPr/>
            <p:nvPr/>
          </p:nvSpPr>
          <p:spPr>
            <a:xfrm>
              <a:off x="2152352" y="4258393"/>
              <a:ext cx="0" cy="1605706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2152352" y="6907858"/>
              <a:ext cx="2835265" cy="1944723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1" name="AutoShape 41"/>
            <p:cNvSpPr/>
            <p:nvPr/>
          </p:nvSpPr>
          <p:spPr>
            <a:xfrm flipH="1">
              <a:off x="9582557" y="4294155"/>
              <a:ext cx="3040884" cy="1160572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0" y="254087"/>
            <a:ext cx="3936853" cy="2236669"/>
            <a:chOff x="0" y="0"/>
            <a:chExt cx="5249137" cy="2982225"/>
          </a:xfrm>
        </p:grpSpPr>
        <p:sp>
          <p:nvSpPr>
            <p:cNvPr id="43" name="Freeform 43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45" name="Freeform 45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7261" y="657669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2"/>
                </a:lnTo>
                <a:lnTo>
                  <a:pt x="0" y="135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19578" y="637534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INNOVATION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2789861" y="3494020"/>
            <a:ext cx="5393364" cy="4625522"/>
          </a:xfrm>
          <a:custGeom>
            <a:avLst/>
            <a:gdLst/>
            <a:ahLst/>
            <a:cxnLst/>
            <a:rect l="l" t="t" r="r" b="b"/>
            <a:pathLst>
              <a:path w="5393364" h="4625522">
                <a:moveTo>
                  <a:pt x="0" y="0"/>
                </a:moveTo>
                <a:lnTo>
                  <a:pt x="5393364" y="0"/>
                </a:lnTo>
                <a:lnTo>
                  <a:pt x="5393364" y="4625522"/>
                </a:lnTo>
                <a:lnTo>
                  <a:pt x="0" y="462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6600" b="-1190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64080" y="2180365"/>
            <a:ext cx="1255672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Unique and Protective Drone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775" y="3130493"/>
            <a:ext cx="13098521" cy="424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quadcopter boasts a compact, aerodynamically shaped body that provides effective component placement.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design focuses on weight saving, strength and improved performance.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Specially designed propeller guards offer maximum protection with least airflow obstruction.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3296" y="8110017"/>
            <a:ext cx="5065654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i="1">
                <a:solidFill>
                  <a:srgbClr val="221A2C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Aerodynamic shape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2860" y="217990"/>
            <a:ext cx="3936853" cy="2236669"/>
            <a:chOff x="0" y="0"/>
            <a:chExt cx="5249137" cy="2982225"/>
          </a:xfrm>
        </p:grpSpPr>
        <p:sp>
          <p:nvSpPr>
            <p:cNvPr id="11" name="Freeform 11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19063" y="60606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2"/>
                </a:lnTo>
                <a:lnTo>
                  <a:pt x="0" y="135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99642" y="419544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INNOVATION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8334" y="2203026"/>
            <a:ext cx="1309987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Graphical User Interface (GUI)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9259" y="3009433"/>
            <a:ext cx="10697107" cy="427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custom-built GUI simplifies mission planning for better user experience.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include mission planning, payload verification and drone connectivity 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for ease of use in Indian markets, improving  efficiency and security.</a:t>
            </a:r>
          </a:p>
        </p:txBody>
      </p:sp>
      <p:sp>
        <p:nvSpPr>
          <p:cNvPr id="6" name="Freeform 6"/>
          <p:cNvSpPr/>
          <p:nvPr/>
        </p:nvSpPr>
        <p:spPr>
          <a:xfrm>
            <a:off x="12139359" y="3850383"/>
            <a:ext cx="5805546" cy="4354159"/>
          </a:xfrm>
          <a:custGeom>
            <a:avLst/>
            <a:gdLst/>
            <a:ahLst/>
            <a:cxnLst/>
            <a:rect l="l" t="t" r="r" b="b"/>
            <a:pathLst>
              <a:path w="5805546" h="4354159">
                <a:moveTo>
                  <a:pt x="0" y="0"/>
                </a:moveTo>
                <a:lnTo>
                  <a:pt x="5805546" y="0"/>
                </a:lnTo>
                <a:lnTo>
                  <a:pt x="5805546" y="4354160"/>
                </a:lnTo>
                <a:lnTo>
                  <a:pt x="0" y="4354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860" y="166382"/>
            <a:ext cx="3936853" cy="2236669"/>
            <a:chOff x="0" y="0"/>
            <a:chExt cx="5249137" cy="2982225"/>
          </a:xfrm>
        </p:grpSpPr>
        <p:sp>
          <p:nvSpPr>
            <p:cNvPr id="10" name="Freeform 10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8697" y="57428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36853" y="336155"/>
            <a:ext cx="9108828" cy="20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EVENT VIDEOS </a:t>
            </a:r>
          </a:p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(ROUND 1)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283531"/>
            <a:ext cx="3936853" cy="2236669"/>
            <a:chOff x="0" y="0"/>
            <a:chExt cx="5249137" cy="2982225"/>
          </a:xfrm>
        </p:grpSpPr>
        <p:sp>
          <p:nvSpPr>
            <p:cNvPr id="7" name="Freeform 7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1727" y="413738"/>
            <a:ext cx="7139236" cy="208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EVENT VIDEOS (ROUND 2)</a:t>
            </a:r>
          </a:p>
        </p:txBody>
      </p:sp>
      <p:sp>
        <p:nvSpPr>
          <p:cNvPr id="5" name="Freeform 5"/>
          <p:cNvSpPr/>
          <p:nvPr/>
        </p:nvSpPr>
        <p:spPr>
          <a:xfrm>
            <a:off x="13305837" y="651863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0184" y="412894"/>
            <a:ext cx="2236669" cy="2236669"/>
          </a:xfrm>
          <a:custGeom>
            <a:avLst/>
            <a:gdLst/>
            <a:ahLst/>
            <a:cxnLst/>
            <a:rect l="l" t="t" r="r" b="b"/>
            <a:pathLst>
              <a:path w="2236669" h="2236669">
                <a:moveTo>
                  <a:pt x="0" y="0"/>
                </a:moveTo>
                <a:lnTo>
                  <a:pt x="2236669" y="0"/>
                </a:lnTo>
                <a:lnTo>
                  <a:pt x="2236669" y="2236669"/>
                </a:lnTo>
                <a:lnTo>
                  <a:pt x="0" y="2236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47496"/>
            <a:ext cx="1967464" cy="1967464"/>
          </a:xfrm>
          <a:custGeom>
            <a:avLst/>
            <a:gdLst/>
            <a:ahLst/>
            <a:cxnLst/>
            <a:rect l="l" t="t" r="r" b="b"/>
            <a:pathLst>
              <a:path w="1967464" h="1967464">
                <a:moveTo>
                  <a:pt x="0" y="0"/>
                </a:moveTo>
                <a:lnTo>
                  <a:pt x="1967464" y="0"/>
                </a:lnTo>
                <a:lnTo>
                  <a:pt x="1967464" y="1967465"/>
                </a:lnTo>
                <a:lnTo>
                  <a:pt x="0" y="1967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6480810" y="-11268560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4" name="Freeform 4"/>
          <p:cNvSpPr/>
          <p:nvPr/>
        </p:nvSpPr>
        <p:spPr>
          <a:xfrm>
            <a:off x="13385349" y="615601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0184" y="313504"/>
            <a:ext cx="2236669" cy="2236669"/>
          </a:xfrm>
          <a:custGeom>
            <a:avLst/>
            <a:gdLst/>
            <a:ahLst/>
            <a:cxnLst/>
            <a:rect l="l" t="t" r="r" b="b"/>
            <a:pathLst>
              <a:path w="2236669" h="2236669">
                <a:moveTo>
                  <a:pt x="0" y="0"/>
                </a:moveTo>
                <a:lnTo>
                  <a:pt x="2236669" y="0"/>
                </a:lnTo>
                <a:lnTo>
                  <a:pt x="2236669" y="2236669"/>
                </a:lnTo>
                <a:lnTo>
                  <a:pt x="0" y="2236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448106"/>
            <a:ext cx="1967464" cy="1967464"/>
          </a:xfrm>
          <a:custGeom>
            <a:avLst/>
            <a:gdLst/>
            <a:ahLst/>
            <a:cxnLst/>
            <a:rect l="l" t="t" r="r" b="b"/>
            <a:pathLst>
              <a:path w="1967464" h="1967464">
                <a:moveTo>
                  <a:pt x="0" y="0"/>
                </a:moveTo>
                <a:lnTo>
                  <a:pt x="1967464" y="0"/>
                </a:lnTo>
                <a:lnTo>
                  <a:pt x="1967464" y="1967465"/>
                </a:lnTo>
                <a:lnTo>
                  <a:pt x="0" y="1967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84677" y="714375"/>
            <a:ext cx="6752847" cy="125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E8D9790C-4980-4E3A-8B69-AB0FA8E754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8148283"/>
                  </p:ext>
                </p:extLst>
              </p:nvPr>
            </p:nvGraphicFramePr>
            <p:xfrm rot="21540000">
              <a:off x="4932319" y="2534127"/>
              <a:ext cx="8037563" cy="5218701"/>
            </p:xfrm>
            <a:graphic>
              <a:graphicData uri="http://schemas.microsoft.com/office/drawing/2017/model3d">
                <am3d:model3d r:embed="rId7">
                  <am3d:spPr>
                    <a:xfrm rot="21540000">
                      <a:off x="0" y="0"/>
                      <a:ext cx="8037563" cy="5218701"/>
                    </a:xfrm>
                    <a:prstGeom prst="rect">
                      <a:avLst/>
                    </a:prstGeom>
                  </am3d:spPr>
                  <am3d:camera>
                    <am3d:pos x="0" y="0" z="68579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40" d="1000000"/>
                    <am3d:preTrans dx="-19437370" dy="-19374108" dz="6789722"/>
                    <am3d:scale>
                      <am3d:sx n="1000000" d="1000000"/>
                      <am3d:sy n="1000000" d="1000000"/>
                      <am3d:sz n="1000000" d="1000000"/>
                    </am3d:scale>
                    <am3d:rot ax="5966804" ay="-196067" az="113462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8183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E8D9790C-4980-4E3A-8B69-AB0FA8E754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1540000">
                <a:off x="4932319" y="2534127"/>
                <a:ext cx="8037563" cy="521870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18003" y="57428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07550" y="455908"/>
            <a:ext cx="998768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CONFIGURATION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1475" y="3108960"/>
            <a:ext cx="13046528" cy="395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59"/>
              </a:lnSpc>
            </a:pPr>
            <a:r>
              <a:rPr lang="en-US" sz="3999" dirty="0">
                <a:solidFill>
                  <a:srgbClr val="0166C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Quad-X configuration is preferred due to its advantages:</a:t>
            </a:r>
          </a:p>
          <a:p>
            <a:pPr algn="just">
              <a:lnSpc>
                <a:spcPts val="5159"/>
              </a:lnSpc>
            </a:pPr>
            <a:endParaRPr lang="en-US" sz="3999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63595" lvl="1" indent="-431797" algn="just">
              <a:lnSpc>
                <a:spcPts val="5159"/>
              </a:lnSpc>
              <a:buFont typeface="Arial"/>
              <a:buChar char="•"/>
            </a:pPr>
            <a:r>
              <a:rPr lang="en-US" sz="399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drag and maximizes thrust</a:t>
            </a:r>
          </a:p>
          <a:p>
            <a:pPr marL="863595" lvl="1" indent="-431797" algn="just">
              <a:lnSpc>
                <a:spcPts val="5159"/>
              </a:lnSpc>
              <a:buFont typeface="Arial"/>
              <a:buChar char="•"/>
            </a:pPr>
            <a:r>
              <a:rPr lang="en-US" sz="399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differential thrust for yaw, pitch, and, roll</a:t>
            </a:r>
          </a:p>
          <a:p>
            <a:pPr marL="863595" lvl="1" indent="-431797" algn="just">
              <a:lnSpc>
                <a:spcPts val="5159"/>
              </a:lnSpc>
              <a:buFont typeface="Arial"/>
              <a:buChar char="•"/>
            </a:pPr>
            <a:r>
              <a:rPr lang="en-US" sz="3999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uniform flight with high motor efficiency</a:t>
            </a:r>
          </a:p>
          <a:p>
            <a:pPr algn="l">
              <a:lnSpc>
                <a:spcPts val="5159"/>
              </a:lnSpc>
            </a:pPr>
            <a:endParaRPr lang="en-US" sz="3999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418003" y="3149095"/>
            <a:ext cx="4212184" cy="3988810"/>
          </a:xfrm>
          <a:custGeom>
            <a:avLst/>
            <a:gdLst/>
            <a:ahLst/>
            <a:cxnLst/>
            <a:rect l="l" t="t" r="r" b="b"/>
            <a:pathLst>
              <a:path w="4212184" h="3988810">
                <a:moveTo>
                  <a:pt x="0" y="0"/>
                </a:moveTo>
                <a:lnTo>
                  <a:pt x="4212184" y="0"/>
                </a:lnTo>
                <a:lnTo>
                  <a:pt x="4212184" y="3988810"/>
                </a:lnTo>
                <a:lnTo>
                  <a:pt x="0" y="398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292461"/>
            <a:ext cx="3936853" cy="2236669"/>
            <a:chOff x="0" y="0"/>
            <a:chExt cx="5249137" cy="2982225"/>
          </a:xfrm>
        </p:grpSpPr>
        <p:sp>
          <p:nvSpPr>
            <p:cNvPr id="9" name="Freeform 9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62149" y="57150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2"/>
                </a:lnTo>
                <a:lnTo>
                  <a:pt x="0" y="135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74466" y="728570"/>
            <a:ext cx="9987683" cy="115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AERIAL DESIGN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639895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860" y="367566"/>
            <a:ext cx="3936853" cy="2236669"/>
            <a:chOff x="0" y="0"/>
            <a:chExt cx="5249137" cy="2982225"/>
          </a:xfrm>
        </p:grpSpPr>
        <p:sp>
          <p:nvSpPr>
            <p:cNvPr id="6" name="Freeform 6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0561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32137EE3-6E6E-41E3-B13C-F51A4A6B2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2438379"/>
                  </p:ext>
                </p:extLst>
              </p:nvPr>
            </p:nvGraphicFramePr>
            <p:xfrm>
              <a:off x="5451051" y="1761953"/>
              <a:ext cx="7585405" cy="648138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585405" cy="6481381"/>
                    </a:xfrm>
                    <a:prstGeom prst="rect">
                      <a:avLst/>
                    </a:prstGeom>
                  </am3d:spPr>
                  <am3d:camera>
                    <am3d:pos x="0" y="0" z="68579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40" d="1000000"/>
                    <am3d:preTrans dx="-19437370" dy="-19374108" dz="6789722"/>
                    <am3d:scale>
                      <am3d:sx n="1000000" d="1000000"/>
                      <am3d:sy n="1000000" d="1000000"/>
                      <am3d:sz n="1000000" d="1000000"/>
                    </am3d:scale>
                    <am3d:rot ax="8599594" ay="305025" az="-22664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364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32137EE3-6E6E-41E3-B13C-F51A4A6B2D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51051" y="1761953"/>
                <a:ext cx="7585405" cy="648138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236669" cy="2236669"/>
          </a:xfrm>
          <a:custGeom>
            <a:avLst/>
            <a:gdLst/>
            <a:ahLst/>
            <a:cxnLst/>
            <a:rect l="l" t="t" r="r" b="b"/>
            <a:pathLst>
              <a:path w="2236669" h="2236669">
                <a:moveTo>
                  <a:pt x="0" y="0"/>
                </a:moveTo>
                <a:lnTo>
                  <a:pt x="2236669" y="0"/>
                </a:lnTo>
                <a:lnTo>
                  <a:pt x="2236669" y="2236669"/>
                </a:lnTo>
                <a:lnTo>
                  <a:pt x="0" y="223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93451" y="633914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797397"/>
              </p:ext>
            </p:extLst>
          </p:nvPr>
        </p:nvGraphicFramePr>
        <p:xfrm>
          <a:off x="669940" y="2430905"/>
          <a:ext cx="7933308" cy="7628105"/>
        </p:xfrm>
        <a:graphic>
          <a:graphicData uri="http://schemas.openxmlformats.org/drawingml/2006/table">
            <a:tbl>
              <a:tblPr/>
              <a:tblGrid>
                <a:gridCol w="3966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6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3136">
                <a:tc>
                  <a:txBody>
                    <a:bodyPr/>
                    <a:lstStyle/>
                    <a:p>
                      <a:pPr algn="ctr">
                        <a:lnSpc>
                          <a:spcPts val="4604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Components</a:t>
                      </a:r>
                      <a:endParaRPr lang="en-US" sz="36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24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Material</a:t>
                      </a:r>
                      <a:endParaRPr lang="en-US" sz="36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501">
                <a:tc>
                  <a:txBody>
                    <a:bodyPr/>
                    <a:lstStyle/>
                    <a:p>
                      <a:pPr algn="ctr">
                        <a:lnSpc>
                          <a:spcPts val="4184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Propeller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04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ABS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1617">
                <a:tc>
                  <a:txBody>
                    <a:bodyPr/>
                    <a:lstStyle/>
                    <a:p>
                      <a:pPr algn="ctr">
                        <a:lnSpc>
                          <a:spcPts val="4464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Main body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04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PLA+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1617">
                <a:tc>
                  <a:txBody>
                    <a:bodyPr/>
                    <a:lstStyle/>
                    <a:p>
                      <a:pPr algn="ctr">
                        <a:lnSpc>
                          <a:spcPts val="4184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Propeller Guard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04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PLA+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1617">
                <a:tc>
                  <a:txBody>
                    <a:bodyPr/>
                    <a:lstStyle/>
                    <a:p>
                      <a:pPr algn="ctr">
                        <a:lnSpc>
                          <a:spcPts val="4184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Landing Gear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44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Aluminum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1617">
                <a:tc>
                  <a:txBody>
                    <a:bodyPr/>
                    <a:lstStyle/>
                    <a:p>
                      <a:pPr algn="ctr">
                        <a:lnSpc>
                          <a:spcPts val="4184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Arms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04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Carbon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Fibre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0732573" y="2618582"/>
            <a:ext cx="7318603" cy="2524918"/>
          </a:xfrm>
          <a:custGeom>
            <a:avLst/>
            <a:gdLst/>
            <a:ahLst/>
            <a:cxnLst/>
            <a:rect l="l" t="t" r="r" b="b"/>
            <a:pathLst>
              <a:path w="7318603" h="2524918">
                <a:moveTo>
                  <a:pt x="0" y="0"/>
                </a:moveTo>
                <a:lnTo>
                  <a:pt x="7318603" y="0"/>
                </a:lnTo>
                <a:lnTo>
                  <a:pt x="7318603" y="2524918"/>
                </a:lnTo>
                <a:lnTo>
                  <a:pt x="0" y="252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53166" y="5890522"/>
            <a:ext cx="3612034" cy="3205680"/>
          </a:xfrm>
          <a:custGeom>
            <a:avLst/>
            <a:gdLst/>
            <a:ahLst/>
            <a:cxnLst/>
            <a:rect l="l" t="t" r="r" b="b"/>
            <a:pathLst>
              <a:path w="3612034" h="3205680">
                <a:moveTo>
                  <a:pt x="0" y="0"/>
                </a:moveTo>
                <a:lnTo>
                  <a:pt x="3612035" y="0"/>
                </a:lnTo>
                <a:lnTo>
                  <a:pt x="3612035" y="3205681"/>
                </a:lnTo>
                <a:lnTo>
                  <a:pt x="0" y="3205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31923" y="6293674"/>
            <a:ext cx="4959951" cy="2399376"/>
          </a:xfrm>
          <a:custGeom>
            <a:avLst/>
            <a:gdLst/>
            <a:ahLst/>
            <a:cxnLst/>
            <a:rect l="l" t="t" r="r" b="b"/>
            <a:pathLst>
              <a:path w="4959951" h="2399376">
                <a:moveTo>
                  <a:pt x="0" y="0"/>
                </a:moveTo>
                <a:lnTo>
                  <a:pt x="4959951" y="0"/>
                </a:lnTo>
                <a:lnTo>
                  <a:pt x="4959951" y="2399376"/>
                </a:lnTo>
                <a:lnTo>
                  <a:pt x="0" y="2399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35738" y="613780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MATERIAL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09765" y="4706944"/>
            <a:ext cx="1086802" cy="824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23985" y="8851727"/>
            <a:ext cx="2993188" cy="824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Carbon fibre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28495" y="8851727"/>
            <a:ext cx="1479486" cy="824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PLA+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194236"/>
            <a:ext cx="3936853" cy="2236669"/>
            <a:chOff x="0" y="0"/>
            <a:chExt cx="5249137" cy="2982225"/>
          </a:xfrm>
        </p:grpSpPr>
        <p:sp>
          <p:nvSpPr>
            <p:cNvPr id="13" name="Freeform 13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7071" y="588704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1350" y="2143776"/>
            <a:ext cx="6632726" cy="115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Brushless Motors</a:t>
            </a:r>
          </a:p>
        </p:txBody>
      </p:sp>
      <p:sp>
        <p:nvSpPr>
          <p:cNvPr id="4" name="Freeform 4"/>
          <p:cNvSpPr/>
          <p:nvPr/>
        </p:nvSpPr>
        <p:spPr>
          <a:xfrm>
            <a:off x="6418752" y="6350545"/>
            <a:ext cx="2469675" cy="2005758"/>
          </a:xfrm>
          <a:custGeom>
            <a:avLst/>
            <a:gdLst/>
            <a:ahLst/>
            <a:cxnLst/>
            <a:rect l="l" t="t" r="r" b="b"/>
            <a:pathLst>
              <a:path w="2469675" h="2005758">
                <a:moveTo>
                  <a:pt x="0" y="0"/>
                </a:moveTo>
                <a:lnTo>
                  <a:pt x="2469675" y="0"/>
                </a:lnTo>
                <a:lnTo>
                  <a:pt x="2469675" y="2005758"/>
                </a:lnTo>
                <a:lnTo>
                  <a:pt x="0" y="2005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05569" y="657669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2"/>
                </a:lnTo>
                <a:lnTo>
                  <a:pt x="0" y="135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0861" y="217990"/>
            <a:ext cx="3936853" cy="2236669"/>
            <a:chOff x="0" y="0"/>
            <a:chExt cx="5249137" cy="2982225"/>
          </a:xfrm>
        </p:grpSpPr>
        <p:sp>
          <p:nvSpPr>
            <p:cNvPr id="8" name="Freeform 8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5400000">
            <a:off x="6490335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450914" y="2910261"/>
            <a:ext cx="6521906" cy="4239239"/>
          </a:xfrm>
          <a:custGeom>
            <a:avLst/>
            <a:gdLst/>
            <a:ahLst/>
            <a:cxnLst/>
            <a:rect l="l" t="t" r="r" b="b"/>
            <a:pathLst>
              <a:path w="6521906" h="4239239">
                <a:moveTo>
                  <a:pt x="0" y="0"/>
                </a:moveTo>
                <a:lnTo>
                  <a:pt x="6521905" y="0"/>
                </a:lnTo>
                <a:lnTo>
                  <a:pt x="6521905" y="4239239"/>
                </a:lnTo>
                <a:lnTo>
                  <a:pt x="0" y="4239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164540" y="3143835"/>
            <a:ext cx="10941632" cy="427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Brushless motors eliminate friction from brushes. 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energy loss and improve efficiency.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achieve higher RPMs allowing for faster response and greater thrust.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torque.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endParaRPr lang="en-US" sz="3999" spc="-83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979404" y="8360605"/>
            <a:ext cx="3786151" cy="64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i="1" dirty="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T Motor MN3110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8740245" y="5143500"/>
            <a:ext cx="3968007" cy="182888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3982" y="57428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77020" y="580488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6324517" y="3044625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2860" y="145232"/>
            <a:ext cx="3936853" cy="2236669"/>
            <a:chOff x="0" y="0"/>
            <a:chExt cx="5249137" cy="2982225"/>
          </a:xfrm>
        </p:grpSpPr>
        <p:sp>
          <p:nvSpPr>
            <p:cNvPr id="8" name="Freeform 8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59025" y="2264968"/>
            <a:ext cx="5219757" cy="5044406"/>
          </a:xfrm>
          <a:custGeom>
            <a:avLst/>
            <a:gdLst/>
            <a:ahLst/>
            <a:cxnLst/>
            <a:rect l="l" t="t" r="r" b="b"/>
            <a:pathLst>
              <a:path w="5219757" h="5044406">
                <a:moveTo>
                  <a:pt x="0" y="0"/>
                </a:moveTo>
                <a:lnTo>
                  <a:pt x="5219757" y="0"/>
                </a:lnTo>
                <a:lnTo>
                  <a:pt x="5219757" y="5044406"/>
                </a:lnTo>
                <a:lnTo>
                  <a:pt x="0" y="50444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79813" y="5571256"/>
            <a:ext cx="3071344" cy="3071344"/>
          </a:xfrm>
          <a:custGeom>
            <a:avLst/>
            <a:gdLst/>
            <a:ahLst/>
            <a:cxnLst/>
            <a:rect l="l" t="t" r="r" b="b"/>
            <a:pathLst>
              <a:path w="3071344" h="3071344">
                <a:moveTo>
                  <a:pt x="0" y="0"/>
                </a:moveTo>
                <a:lnTo>
                  <a:pt x="3071343" y="0"/>
                </a:lnTo>
                <a:lnTo>
                  <a:pt x="3071343" y="3071344"/>
                </a:lnTo>
                <a:lnTo>
                  <a:pt x="0" y="3071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0826" y="2143776"/>
            <a:ext cx="9607573" cy="98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Electronic Speed Controller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964" y="3279829"/>
            <a:ext cx="10255520" cy="281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response to analog and PWM protocols 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heat generation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Handles higher current load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spc="-83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08190" y="8509250"/>
            <a:ext cx="6614588" cy="64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i="1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Emax 35A BLHeli-S firmware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1094445" y="5548637"/>
            <a:ext cx="3425363" cy="16908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48892" y="57428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73361" y="564466"/>
            <a:ext cx="9987683" cy="99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458490"/>
            <a:ext cx="10941632" cy="287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balance of strength and flexibility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Relatively light-weight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-83" dirty="0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Quieter operation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endParaRPr lang="en-US" sz="3999" spc="-83" dirty="0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997073" y="5807577"/>
            <a:ext cx="3524212" cy="2582628"/>
          </a:xfrm>
          <a:custGeom>
            <a:avLst/>
            <a:gdLst/>
            <a:ahLst/>
            <a:cxnLst/>
            <a:rect l="l" t="t" r="r" b="b"/>
            <a:pathLst>
              <a:path w="3524212" h="2582628">
                <a:moveTo>
                  <a:pt x="0" y="0"/>
                </a:moveTo>
                <a:lnTo>
                  <a:pt x="3524212" y="0"/>
                </a:lnTo>
                <a:lnTo>
                  <a:pt x="3524212" y="2582628"/>
                </a:lnTo>
                <a:lnTo>
                  <a:pt x="0" y="2582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2860" y="134602"/>
            <a:ext cx="3936853" cy="2236669"/>
            <a:chOff x="0" y="0"/>
            <a:chExt cx="5249137" cy="2982225"/>
          </a:xfrm>
        </p:grpSpPr>
        <p:sp>
          <p:nvSpPr>
            <p:cNvPr id="8" name="Freeform 8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88847" y="2850127"/>
            <a:ext cx="7617769" cy="4951550"/>
          </a:xfrm>
          <a:custGeom>
            <a:avLst/>
            <a:gdLst/>
            <a:ahLst/>
            <a:cxnLst/>
            <a:rect l="l" t="t" r="r" b="b"/>
            <a:pathLst>
              <a:path w="7617769" h="4951550">
                <a:moveTo>
                  <a:pt x="0" y="0"/>
                </a:moveTo>
                <a:lnTo>
                  <a:pt x="7617770" y="0"/>
                </a:lnTo>
                <a:lnTo>
                  <a:pt x="7617770" y="4951550"/>
                </a:lnTo>
                <a:lnTo>
                  <a:pt x="0" y="49515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11350" y="2143776"/>
            <a:ext cx="6632726" cy="115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Propellers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00158" y="8203281"/>
            <a:ext cx="5641474" cy="63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400" b="1" i="1" dirty="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11X4.5 Inch Propellers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8987707" y="5507251"/>
            <a:ext cx="2844334" cy="117652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3982" y="574280"/>
            <a:ext cx="4657725" cy="1357312"/>
          </a:xfrm>
          <a:custGeom>
            <a:avLst/>
            <a:gdLst/>
            <a:ahLst/>
            <a:cxnLst/>
            <a:rect l="l" t="t" r="r" b="b"/>
            <a:pathLst>
              <a:path w="4657725" h="1357312">
                <a:moveTo>
                  <a:pt x="0" y="0"/>
                </a:moveTo>
                <a:lnTo>
                  <a:pt x="4657725" y="0"/>
                </a:lnTo>
                <a:lnTo>
                  <a:pt x="4657725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52800" y="654672"/>
            <a:ext cx="9987683" cy="115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6379904" y="2943719"/>
            <a:ext cx="5371900" cy="18444293"/>
          </a:xfrm>
          <a:custGeom>
            <a:avLst/>
            <a:gdLst/>
            <a:ahLst/>
            <a:cxnLst/>
            <a:rect l="l" t="t" r="r" b="b"/>
            <a:pathLst>
              <a:path w="5371900" h="18444293">
                <a:moveTo>
                  <a:pt x="0" y="0"/>
                </a:moveTo>
                <a:lnTo>
                  <a:pt x="5371900" y="0"/>
                </a:lnTo>
                <a:lnTo>
                  <a:pt x="5371900" y="18444292"/>
                </a:lnTo>
                <a:lnTo>
                  <a:pt x="0" y="1844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6324517" y="3044625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2860" y="145232"/>
            <a:ext cx="3936853" cy="2236669"/>
            <a:chOff x="0" y="0"/>
            <a:chExt cx="5249137" cy="2982225"/>
          </a:xfrm>
        </p:grpSpPr>
        <p:sp>
          <p:nvSpPr>
            <p:cNvPr id="8" name="Freeform 8"/>
            <p:cNvSpPr/>
            <p:nvPr/>
          </p:nvSpPr>
          <p:spPr>
            <a:xfrm>
              <a:off x="2266912" y="0"/>
              <a:ext cx="2982225" cy="2982225"/>
            </a:xfrm>
            <a:custGeom>
              <a:avLst/>
              <a:gdLst/>
              <a:ahLst/>
              <a:cxnLst/>
              <a:rect l="l" t="t" r="r" b="b"/>
              <a:pathLst>
                <a:path w="2982225" h="2982225">
                  <a:moveTo>
                    <a:pt x="0" y="0"/>
                  </a:moveTo>
                  <a:lnTo>
                    <a:pt x="2982225" y="0"/>
                  </a:lnTo>
                  <a:lnTo>
                    <a:pt x="2982225" y="2982225"/>
                  </a:lnTo>
                  <a:lnTo>
                    <a:pt x="0" y="298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79470"/>
              <a:ext cx="2623286" cy="2623286"/>
            </a:xfrm>
            <a:custGeom>
              <a:avLst/>
              <a:gdLst/>
              <a:ahLst/>
              <a:cxnLst/>
              <a:rect l="l" t="t" r="r" b="b"/>
              <a:pathLst>
                <a:path w="2623286" h="2623286">
                  <a:moveTo>
                    <a:pt x="0" y="0"/>
                  </a:moveTo>
                  <a:lnTo>
                    <a:pt x="2623286" y="0"/>
                  </a:lnTo>
                  <a:lnTo>
                    <a:pt x="2623286" y="2623286"/>
                  </a:lnTo>
                  <a:lnTo>
                    <a:pt x="0" y="2623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5400000">
            <a:off x="6480810" y="-11347611"/>
            <a:ext cx="5326380" cy="18288000"/>
          </a:xfrm>
          <a:custGeom>
            <a:avLst/>
            <a:gdLst/>
            <a:ahLst/>
            <a:cxnLst/>
            <a:rect l="l" t="t" r="r" b="b"/>
            <a:pathLst>
              <a:path w="5326380" h="18288000">
                <a:moveTo>
                  <a:pt x="0" y="0"/>
                </a:moveTo>
                <a:lnTo>
                  <a:pt x="5326380" y="0"/>
                </a:lnTo>
                <a:lnTo>
                  <a:pt x="5326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44000" y="5702403"/>
            <a:ext cx="2872562" cy="3388150"/>
          </a:xfrm>
          <a:custGeom>
            <a:avLst/>
            <a:gdLst/>
            <a:ahLst/>
            <a:cxnLst/>
            <a:rect l="l" t="t" r="r" b="b"/>
            <a:pathLst>
              <a:path w="2872562" h="3388150">
                <a:moveTo>
                  <a:pt x="0" y="0"/>
                </a:moveTo>
                <a:lnTo>
                  <a:pt x="2872562" y="0"/>
                </a:lnTo>
                <a:lnTo>
                  <a:pt x="2872562" y="3388150"/>
                </a:lnTo>
                <a:lnTo>
                  <a:pt x="0" y="3388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734777" y="2490145"/>
            <a:ext cx="4491858" cy="4376053"/>
          </a:xfrm>
          <a:custGeom>
            <a:avLst/>
            <a:gdLst/>
            <a:ahLst/>
            <a:cxnLst/>
            <a:rect l="l" t="t" r="r" b="b"/>
            <a:pathLst>
              <a:path w="4491858" h="4376053">
                <a:moveTo>
                  <a:pt x="0" y="0"/>
                </a:moveTo>
                <a:lnTo>
                  <a:pt x="4491858" y="0"/>
                </a:lnTo>
                <a:lnTo>
                  <a:pt x="4491858" y="4376053"/>
                </a:lnTo>
                <a:lnTo>
                  <a:pt x="0" y="4376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486567" y="8761673"/>
            <a:ext cx="6614588" cy="64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i="1" dirty="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Pixhawk 6c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0827" y="2143776"/>
            <a:ext cx="9040538" cy="115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Flight Controller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860" y="3291255"/>
            <a:ext cx="10255520" cy="357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various flight modes.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Compact and light weight design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processing power for sensor data fusion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83">
                <a:solidFill>
                  <a:srgbClr val="221A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power management capabilities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spc="-83">
              <a:solidFill>
                <a:srgbClr val="221A2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486567" y="9677808"/>
            <a:ext cx="30022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PHOENIX AERO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1326623" y="4678172"/>
            <a:ext cx="3169152" cy="168147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942</Words>
  <Application>Microsoft Office PowerPoint</Application>
  <PresentationFormat>Custom</PresentationFormat>
  <Paragraphs>265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Times New Roman Bold</vt:lpstr>
      <vt:lpstr>Glacial Indifference Bold</vt:lpstr>
      <vt:lpstr>Arial</vt:lpstr>
      <vt:lpstr>Times New Roman</vt:lpstr>
      <vt:lpstr>Times New Roman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PRESENTATION</dc:title>
  <cp:lastModifiedBy>deep das</cp:lastModifiedBy>
  <cp:revision>21</cp:revision>
  <dcterms:created xsi:type="dcterms:W3CDTF">2006-08-16T00:00:00Z</dcterms:created>
  <dcterms:modified xsi:type="dcterms:W3CDTF">2025-03-28T12:03:07Z</dcterms:modified>
  <dc:identifier>DAGiD9-UJFk</dc:identifier>
</cp:coreProperties>
</file>